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ink/ink2.xml" ContentType="application/inkml+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ink/ink3.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8" r:id="rId2"/>
    <p:sldId id="256" r:id="rId3"/>
    <p:sldId id="275" r:id="rId4"/>
    <p:sldId id="274" r:id="rId5"/>
    <p:sldId id="273" r:id="rId6"/>
    <p:sldId id="282" r:id="rId7"/>
    <p:sldId id="278" r:id="rId8"/>
    <p:sldId id="312" r:id="rId9"/>
    <p:sldId id="313" r:id="rId10"/>
    <p:sldId id="260" r:id="rId11"/>
    <p:sldId id="311" r:id="rId12"/>
    <p:sldId id="267" r:id="rId13"/>
    <p:sldId id="268" r:id="rId14"/>
    <p:sldId id="284" r:id="rId15"/>
    <p:sldId id="285" r:id="rId16"/>
    <p:sldId id="281" r:id="rId17"/>
    <p:sldId id="280" r:id="rId18"/>
    <p:sldId id="286" r:id="rId19"/>
    <p:sldId id="315" r:id="rId20"/>
    <p:sldId id="272"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100"/>
    <a:srgbClr val="FF8601"/>
    <a:srgbClr val="FF8C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Stijl, licht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9" autoAdjust="0"/>
    <p:restoredTop sz="94660"/>
  </p:normalViewPr>
  <p:slideViewPr>
    <p:cSldViewPr snapToGrid="0" showGuides="1">
      <p:cViewPr varScale="1">
        <p:scale>
          <a:sx n="58" d="100"/>
          <a:sy n="58" d="100"/>
        </p:scale>
        <p:origin x="836" y="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32767" units="cm"/>
          <inkml:channel name="Y" type="integer" max="18432" units="cm"/>
          <inkml:channel name="F" type="integer" max="2047" units="cm"/>
          <inkml:channel name="T" type="integer" max="2.14748E9" units="dev"/>
        </inkml:traceFormat>
        <inkml:channelProperties>
          <inkml:channelProperty channel="X" name="resolution" value="1000.21368" units="1/cm"/>
          <inkml:channelProperty channel="Y" name="resolution" value="1000.10852" units="1/cm"/>
          <inkml:channelProperty channel="F" name="resolution" value="999.99994" units="1/cm"/>
          <inkml:channelProperty channel="T" name="resolution" value="1" units="1/dev"/>
        </inkml:channelProperties>
      </inkml:inkSource>
      <inkml:timestamp xml:id="ts0" timeString="2026-02-19T11:03:24.125"/>
    </inkml:context>
    <inkml:brush xml:id="br0">
      <inkml:brushProperty name="width" value="0.05292" units="cm"/>
      <inkml:brushProperty name="height" value="0.05292" units="cm"/>
      <inkml:brushProperty name="color" value="#FF0000"/>
    </inkml:brush>
  </inkml:definitions>
  <inkml:trace contextRef="#ctx0" brushRef="#br0">32675 13175 255 0,'9'0'0'0,"-44"0"0"0,23-3 0 0,-2 3 0 0,-1-2 0 0,-4 2 0 0,0-2 0 0,-4 0 0 0,-1 0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18432" units="cm"/>
          <inkml:channel name="F" type="integer" max="2047" units="cm"/>
          <inkml:channel name="T" type="integer" max="2.14748E9" units="dev"/>
        </inkml:traceFormat>
        <inkml:channelProperties>
          <inkml:channelProperty channel="X" name="resolution" value="1000.21368" units="1/cm"/>
          <inkml:channelProperty channel="Y" name="resolution" value="1000.10852" units="1/cm"/>
          <inkml:channelProperty channel="F" name="resolution" value="999.99994" units="1/cm"/>
          <inkml:channelProperty channel="T" name="resolution" value="1" units="1/dev"/>
        </inkml:channelProperties>
      </inkml:inkSource>
      <inkml:timestamp xml:id="ts0" timeString="2026-02-19T13:15:06.583"/>
    </inkml:context>
    <inkml:brush xml:id="br0">
      <inkml:brushProperty name="width" value="0.05292" units="cm"/>
      <inkml:brushProperty name="height" value="0.05292" units="cm"/>
      <inkml:brushProperty name="color" value="#FF0000"/>
    </inkml:brush>
  </inkml:definitions>
  <inkml:trace contextRef="#ctx0" brushRef="#br0">32111 11805 255 0,'8'2'0'0,"-37"-6"0"0,16 1 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18432" units="cm"/>
          <inkml:channel name="F" type="integer" max="2047" units="cm"/>
          <inkml:channel name="T" type="integer" max="2.14748E9" units="dev"/>
        </inkml:traceFormat>
        <inkml:channelProperties>
          <inkml:channelProperty channel="X" name="resolution" value="1000.21368" units="1/cm"/>
          <inkml:channelProperty channel="Y" name="resolution" value="1000.10852" units="1/cm"/>
          <inkml:channelProperty channel="F" name="resolution" value="999.99994" units="1/cm"/>
          <inkml:channelProperty channel="T" name="resolution" value="1" units="1/dev"/>
        </inkml:channelProperties>
      </inkml:inkSource>
      <inkml:timestamp xml:id="ts0" timeString="2026-02-19T11:33:07.281"/>
    </inkml:context>
    <inkml:brush xml:id="br0">
      <inkml:brushProperty name="width" value="0.05292" units="cm"/>
      <inkml:brushProperty name="height" value="0.05292" units="cm"/>
      <inkml:brushProperty name="color" value="#FF0000"/>
    </inkml:brush>
  </inkml:definitions>
  <inkml:trace contextRef="#ctx0" brushRef="#br0">31307 12229 255 0,'11'0'0'0,"-53"0"0"16,19 0 0-16,-6 0 0 0,0 0 0 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B19830-001C-4EDE-8AA8-58EFC663FB1B}" type="datetimeFigureOut">
              <a:rPr lang="nl-NL" smtClean="0"/>
              <a:t>19-2-2026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8D4D7F-349D-4740-85FA-8A4AFE65A796}" type="slidenum">
              <a:rPr lang="nl-NL" smtClean="0"/>
              <a:t>‹nr.›</a:t>
            </a:fld>
            <a:endParaRPr lang="nl-NL"/>
          </a:p>
        </p:txBody>
      </p:sp>
    </p:spTree>
    <p:extLst>
      <p:ext uri="{BB962C8B-B14F-4D97-AF65-F5344CB8AC3E}">
        <p14:creationId xmlns:p14="http://schemas.microsoft.com/office/powerpoint/2010/main" val="1492556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Voorstellen Marit van Ling vertegenwoordigt examensecretariaat conrectoren </a:t>
            </a:r>
            <a:r>
              <a:rPr lang="nl-NL" dirty="0" err="1"/>
              <a:t>Ijpelaan</a:t>
            </a:r>
            <a:r>
              <a:rPr lang="nl-NL" dirty="0"/>
              <a:t>, Ruizeveld de Winter Grijp, vragen stellen in de chat persoonlijke vragen tijdens het mentorgesprek op 26 maart</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2</a:t>
            </a:fld>
            <a:endParaRPr lang="nl-NL"/>
          </a:p>
        </p:txBody>
      </p:sp>
    </p:spTree>
    <p:extLst>
      <p:ext uri="{BB962C8B-B14F-4D97-AF65-F5344CB8AC3E}">
        <p14:creationId xmlns:p14="http://schemas.microsoft.com/office/powerpoint/2010/main" val="19141956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hebt 2 vijven en een zeven en dat klopt dus je gemiddelde is een zes of hoger. Let op je gemiddelde van je centraal examen is geen 5,5 dus toch een herkansing.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11</a:t>
            </a:fld>
            <a:endParaRPr lang="nl-NL"/>
          </a:p>
        </p:txBody>
      </p:sp>
    </p:spTree>
    <p:extLst>
      <p:ext uri="{BB962C8B-B14F-4D97-AF65-F5344CB8AC3E}">
        <p14:creationId xmlns:p14="http://schemas.microsoft.com/office/powerpoint/2010/main" val="15303875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moet ook hier weer aan alle voorwaarden voldoen</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12</a:t>
            </a:fld>
            <a:endParaRPr lang="nl-NL"/>
          </a:p>
        </p:txBody>
      </p:sp>
    </p:spTree>
    <p:extLst>
      <p:ext uri="{BB962C8B-B14F-4D97-AF65-F5344CB8AC3E}">
        <p14:creationId xmlns:p14="http://schemas.microsoft.com/office/powerpoint/2010/main" val="13852131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Ook hier is het weer het geval de leerling voldoet aan alle voorwaarden die in het vorige sheet staan, behalve het gemiddelde van 5,5 bij het centraal examen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13</a:t>
            </a:fld>
            <a:endParaRPr lang="nl-NL"/>
          </a:p>
        </p:txBody>
      </p:sp>
    </p:spTree>
    <p:extLst>
      <p:ext uri="{BB962C8B-B14F-4D97-AF65-F5344CB8AC3E}">
        <p14:creationId xmlns:p14="http://schemas.microsoft.com/office/powerpoint/2010/main" val="25571681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bent geslaagd maar je mag altijd een herkansing doen. Bij nog niet geslaagd, gesprek om te kijken wat je beste herkansingsmogelijkheid is.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14</a:t>
            </a:fld>
            <a:endParaRPr lang="nl-NL"/>
          </a:p>
        </p:txBody>
      </p:sp>
    </p:spTree>
    <p:extLst>
      <p:ext uri="{BB962C8B-B14F-4D97-AF65-F5344CB8AC3E}">
        <p14:creationId xmlns:p14="http://schemas.microsoft.com/office/powerpoint/2010/main" val="2682442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Als je nog niet geslaagd bent of misschien helemaal gezakt, dan volgt er dus een gesprek met je mentor voor de mogelijkheden. Om 13.30 legt de decaan mevrouw van Houten uit wat je moet doen om je schoolcarrière op de VAVO te vervolgen.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15</a:t>
            </a:fld>
            <a:endParaRPr lang="nl-NL"/>
          </a:p>
        </p:txBody>
      </p:sp>
    </p:spTree>
    <p:extLst>
      <p:ext uri="{BB962C8B-B14F-4D97-AF65-F5344CB8AC3E}">
        <p14:creationId xmlns:p14="http://schemas.microsoft.com/office/powerpoint/2010/main" val="3510722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mag een vak herkansen , de herkansing maak je in tijdvak 2 en daarvoor heb je je opgegeven via het herkansingsformulier.</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16</a:t>
            </a:fld>
            <a:endParaRPr lang="nl-NL"/>
          </a:p>
        </p:txBody>
      </p:sp>
    </p:spTree>
    <p:extLst>
      <p:ext uri="{BB962C8B-B14F-4D97-AF65-F5344CB8AC3E}">
        <p14:creationId xmlns:p14="http://schemas.microsoft.com/office/powerpoint/2010/main" val="30411337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Tijd voor de feestelijkheden , ook als je niet geslaagd bent ben je welkom als toeschouwer. Alles is terug te lezen in het examenboekje die door je mentor </a:t>
            </a:r>
            <a:r>
              <a:rPr lang="nl-NL"/>
              <a:t>is uitgedeeld.</a:t>
            </a:r>
            <a:endParaRPr lang="nl-NL" dirty="0"/>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18</a:t>
            </a:fld>
            <a:endParaRPr lang="nl-NL"/>
          </a:p>
        </p:txBody>
      </p:sp>
    </p:spTree>
    <p:extLst>
      <p:ext uri="{BB962C8B-B14F-4D97-AF65-F5344CB8AC3E}">
        <p14:creationId xmlns:p14="http://schemas.microsoft.com/office/powerpoint/2010/main" val="42709751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Centraal examen bestaat uit twee tijdvakken</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3</a:t>
            </a:fld>
            <a:endParaRPr lang="nl-NL"/>
          </a:p>
        </p:txBody>
      </p:sp>
    </p:spTree>
    <p:extLst>
      <p:ext uri="{BB962C8B-B14F-4D97-AF65-F5344CB8AC3E}">
        <p14:creationId xmlns:p14="http://schemas.microsoft.com/office/powerpoint/2010/main" val="2231399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Weinig tijd om toetsen in te halen examenprogramma moet voldaan zijn voor het opgeven centraal examen</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4</a:t>
            </a:fld>
            <a:endParaRPr lang="nl-NL"/>
          </a:p>
        </p:txBody>
      </p:sp>
    </p:spTree>
    <p:extLst>
      <p:ext uri="{BB962C8B-B14F-4D97-AF65-F5344CB8AC3E}">
        <p14:creationId xmlns:p14="http://schemas.microsoft.com/office/powerpoint/2010/main" val="3701235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Hier staat het dus ook al je schoolexamenonderdelen moeten zijn afgesloten anders kan je niet opgegeven worden voor het examen. Je Lo cijfer moet een voldoende zijn</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5</a:t>
            </a:fld>
            <a:endParaRPr lang="nl-NL"/>
          </a:p>
        </p:txBody>
      </p:sp>
    </p:spTree>
    <p:extLst>
      <p:ext uri="{BB962C8B-B14F-4D97-AF65-F5344CB8AC3E}">
        <p14:creationId xmlns:p14="http://schemas.microsoft.com/office/powerpoint/2010/main" val="1014367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Zorg dat je op tijd op je plek in de gymzaal zit, om half negen gaat de zaal open en om kwart voor negen gaan  de deuren dicht. Ga echt bij je eigen naamkaartje zitten, anders denken wij dat je er niet bent en gaan bellen. Als je te laat bent moet je wachten tot de surveillant bij de deur zegt dat je naar binnen mag.  In de zaal wordt het protocol voorgelezen en wordt elk examen doorgenomen om te kijken of er geen drukfouten zijn.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6</a:t>
            </a:fld>
            <a:endParaRPr lang="nl-NL"/>
          </a:p>
        </p:txBody>
      </p:sp>
    </p:spTree>
    <p:extLst>
      <p:ext uri="{BB962C8B-B14F-4D97-AF65-F5344CB8AC3E}">
        <p14:creationId xmlns:p14="http://schemas.microsoft.com/office/powerpoint/2010/main" val="12987654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Als je een tekening maakt kijk dan even of je daarna als je gaat schrijven wel weer een pen hebt gepakt, examens geschreven met potlood worden niet nagekeken. Alle meegebrachte woordenboeken worden gecontroleerd door een surveillant.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7</a:t>
            </a:fld>
            <a:endParaRPr lang="nl-NL"/>
          </a:p>
        </p:txBody>
      </p:sp>
    </p:spTree>
    <p:extLst>
      <p:ext uri="{BB962C8B-B14F-4D97-AF65-F5344CB8AC3E}">
        <p14:creationId xmlns:p14="http://schemas.microsoft.com/office/powerpoint/2010/main" val="4674550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Examenomslag hoes ligt ook op je tafel , hierin steek je alleen het gemaakte werk. Dus geen opgaven. Wil je een kladje voor jezelf bewaren zet dan duidelijk klad op je antwoordblad en geeft aan de surveillant aan dat je dit kladje wil ophalen bij de leerlingenbalie. Vertrek in stilte en verlaat nooit de examenzaal als je werk nog niet is opgehaald.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8</a:t>
            </a:fld>
            <a:endParaRPr lang="nl-NL"/>
          </a:p>
        </p:txBody>
      </p:sp>
    </p:spTree>
    <p:extLst>
      <p:ext uri="{BB962C8B-B14F-4D97-AF65-F5344CB8AC3E}">
        <p14:creationId xmlns:p14="http://schemas.microsoft.com/office/powerpoint/2010/main" val="19184027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1</a:t>
            </a:r>
            <a:r>
              <a:rPr lang="nl-NL" baseline="30000" dirty="0"/>
              <a:t>e</a:t>
            </a:r>
            <a:r>
              <a:rPr lang="nl-NL" dirty="0"/>
              <a:t>  en 2</a:t>
            </a:r>
            <a:r>
              <a:rPr lang="nl-NL" baseline="30000" dirty="0"/>
              <a:t>e</a:t>
            </a:r>
            <a:r>
              <a:rPr lang="nl-NL" dirty="0"/>
              <a:t> corrector komen een score overeen , 1</a:t>
            </a:r>
            <a:r>
              <a:rPr lang="nl-NL" baseline="30000" dirty="0"/>
              <a:t>e</a:t>
            </a:r>
            <a:r>
              <a:rPr lang="nl-NL" dirty="0"/>
              <a:t> corrector is van de eigen school 2</a:t>
            </a:r>
            <a:r>
              <a:rPr lang="nl-NL" baseline="30000" dirty="0"/>
              <a:t>e</a:t>
            </a:r>
            <a:r>
              <a:rPr lang="nl-NL" dirty="0"/>
              <a:t> corrector is van een andere school. Zorg dat je bereikbaar bent en het juiste telefoonnummer bekend is bij jouw mentor.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9</a:t>
            </a:fld>
            <a:endParaRPr lang="nl-NL"/>
          </a:p>
        </p:txBody>
      </p:sp>
    </p:spTree>
    <p:extLst>
      <p:ext uri="{BB962C8B-B14F-4D97-AF65-F5344CB8AC3E}">
        <p14:creationId xmlns:p14="http://schemas.microsoft.com/office/powerpoint/2010/main" val="17858285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Je moet aan al deze voorwaarden voldoen om te slagen voor de mavo </a:t>
            </a:r>
          </a:p>
        </p:txBody>
      </p:sp>
      <p:sp>
        <p:nvSpPr>
          <p:cNvPr id="4" name="Tijdelijke aanduiding voor dianummer 3"/>
          <p:cNvSpPr>
            <a:spLocks noGrp="1"/>
          </p:cNvSpPr>
          <p:nvPr>
            <p:ph type="sldNum" sz="quarter" idx="5"/>
          </p:nvPr>
        </p:nvSpPr>
        <p:spPr/>
        <p:txBody>
          <a:bodyPr/>
          <a:lstStyle/>
          <a:p>
            <a:fld id="{E08D4D7F-349D-4740-85FA-8A4AFE65A796}" type="slidenum">
              <a:rPr lang="nl-NL" smtClean="0"/>
              <a:t>10</a:t>
            </a:fld>
            <a:endParaRPr lang="nl-NL"/>
          </a:p>
        </p:txBody>
      </p:sp>
    </p:spTree>
    <p:extLst>
      <p:ext uri="{BB962C8B-B14F-4D97-AF65-F5344CB8AC3E}">
        <p14:creationId xmlns:p14="http://schemas.microsoft.com/office/powerpoint/2010/main" val="95852313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logo">
    <p:bg>
      <p:bgPr>
        <a:solidFill>
          <a:schemeClr val="accent2"/>
        </a:solidFill>
        <a:effectLst/>
      </p:bgPr>
    </p:bg>
    <p:spTree>
      <p:nvGrpSpPr>
        <p:cNvPr id="1" name=""/>
        <p:cNvGrpSpPr/>
        <p:nvPr/>
      </p:nvGrpSpPr>
      <p:grpSpPr>
        <a:xfrm>
          <a:off x="0" y="0"/>
          <a:ext cx="0" cy="0"/>
          <a:chOff x="0" y="0"/>
          <a:chExt cx="0" cy="0"/>
        </a:xfrm>
      </p:grpSpPr>
      <p:pic>
        <p:nvPicPr>
          <p:cNvPr id="11" name="Graphic 10">
            <a:extLst>
              <a:ext uri="{FF2B5EF4-FFF2-40B4-BE49-F238E27FC236}">
                <a16:creationId xmlns:a16="http://schemas.microsoft.com/office/drawing/2014/main" id="{D468AFBE-B146-458B-A6A8-F99620668BB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58939" y="1697933"/>
            <a:ext cx="5274122" cy="2988000"/>
          </a:xfrm>
          <a:prstGeom prst="rect">
            <a:avLst/>
          </a:prstGeom>
        </p:spPr>
      </p:pic>
      <p:grpSp>
        <p:nvGrpSpPr>
          <p:cNvPr id="17" name="Group 16">
            <a:extLst>
              <a:ext uri="{FF2B5EF4-FFF2-40B4-BE49-F238E27FC236}">
                <a16:creationId xmlns:a16="http://schemas.microsoft.com/office/drawing/2014/main" id="{8AB9DE9D-3681-427F-87A2-BCDACF09E702}"/>
              </a:ext>
            </a:extLst>
          </p:cNvPr>
          <p:cNvGrpSpPr/>
          <p:nvPr userDrawn="1"/>
        </p:nvGrpSpPr>
        <p:grpSpPr>
          <a:xfrm>
            <a:off x="0" y="6390000"/>
            <a:ext cx="12192001" cy="468000"/>
            <a:chOff x="0" y="6390000"/>
            <a:chExt cx="12192001" cy="468000"/>
          </a:xfrm>
        </p:grpSpPr>
        <p:sp>
          <p:nvSpPr>
            <p:cNvPr id="16" name="Rectangle 15">
              <a:extLst>
                <a:ext uri="{FF2B5EF4-FFF2-40B4-BE49-F238E27FC236}">
                  <a16:creationId xmlns:a16="http://schemas.microsoft.com/office/drawing/2014/main" id="{CDBC0119-6528-4576-B73C-DA0DAB59D23D}"/>
                </a:ext>
              </a:extLst>
            </p:cNvPr>
            <p:cNvSpPr/>
            <p:nvPr userDrawn="1"/>
          </p:nvSpPr>
          <p:spPr>
            <a:xfrm>
              <a:off x="1" y="6390000"/>
              <a:ext cx="12192000" cy="46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15" name="Picture 14">
              <a:extLst>
                <a:ext uri="{FF2B5EF4-FFF2-40B4-BE49-F238E27FC236}">
                  <a16:creationId xmlns:a16="http://schemas.microsoft.com/office/drawing/2014/main" id="{2E16F12E-EEB7-4182-BEB7-8700B768ED7F}"/>
                </a:ext>
              </a:extLst>
            </p:cNvPr>
            <p:cNvPicPr>
              <a:picLocks noChangeAspect="1"/>
            </p:cNvPicPr>
            <p:nvPr userDrawn="1"/>
          </p:nvPicPr>
          <p:blipFill>
            <a:blip r:embed="rId4">
              <a:clrChange>
                <a:clrFrom>
                  <a:srgbClr val="373385"/>
                </a:clrFrom>
                <a:clrTo>
                  <a:srgbClr val="373385">
                    <a:alpha val="0"/>
                  </a:srgbClr>
                </a:clrTo>
              </a:clrChange>
              <a:extLst>
                <a:ext uri="{28A0092B-C50C-407E-A947-70E740481C1C}">
                  <a14:useLocalDpi xmlns:a14="http://schemas.microsoft.com/office/drawing/2010/main" val="0"/>
                </a:ext>
              </a:extLst>
            </a:blip>
            <a:stretch>
              <a:fillRect/>
            </a:stretch>
          </p:blipFill>
          <p:spPr>
            <a:xfrm>
              <a:off x="0" y="6391655"/>
              <a:ext cx="9144019" cy="466345"/>
            </a:xfrm>
            <a:prstGeom prst="rect">
              <a:avLst/>
            </a:prstGeom>
          </p:spPr>
        </p:pic>
      </p:grpSp>
    </p:spTree>
    <p:extLst>
      <p:ext uri="{BB962C8B-B14F-4D97-AF65-F5344CB8AC3E}">
        <p14:creationId xmlns:p14="http://schemas.microsoft.com/office/powerpoint/2010/main" val="599859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itel en 2 objecten - 3">
    <p:bg>
      <p:bgPr>
        <a:solidFill>
          <a:schemeClr val="accent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7DC68BB-7388-4B31-A14E-CB2837B3C1A9}"/>
              </a:ext>
            </a:extLst>
          </p:cNvPr>
          <p:cNvPicPr>
            <a:picLocks noChangeAspect="1"/>
          </p:cNvPicPr>
          <p:nvPr userDrawn="1"/>
        </p:nvPicPr>
        <p:blipFill>
          <a:blip r:embed="rId2"/>
          <a:srcRect/>
          <a:stretch/>
        </p:blipFill>
        <p:spPr>
          <a:xfrm>
            <a:off x="4" y="5382768"/>
            <a:ext cx="12191991" cy="1475231"/>
          </a:xfrm>
          <a:prstGeom prst="rect">
            <a:avLst/>
          </a:prstGeom>
        </p:spPr>
      </p:pic>
      <p:sp>
        <p:nvSpPr>
          <p:cNvPr id="2" name="Title 1">
            <a:extLst>
              <a:ext uri="{FF2B5EF4-FFF2-40B4-BE49-F238E27FC236}">
                <a16:creationId xmlns:a16="http://schemas.microsoft.com/office/drawing/2014/main" id="{29808DB0-0ADE-492D-814B-61D9DF6FED6F}"/>
              </a:ext>
            </a:extLst>
          </p:cNvPr>
          <p:cNvSpPr>
            <a:spLocks noGrp="1"/>
          </p:cNvSpPr>
          <p:nvPr>
            <p:ph type="title"/>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FD1CB3D-897D-46AD-9A08-F325ADCCF5E0}"/>
              </a:ext>
            </a:extLst>
          </p:cNvPr>
          <p:cNvSpPr>
            <a:spLocks noGrp="1"/>
          </p:cNvSpPr>
          <p:nvPr>
            <p:ph sz="half" idx="1"/>
          </p:nvPr>
        </p:nvSpPr>
        <p:spPr>
          <a:xfrm>
            <a:off x="838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2E07FC-AF63-4642-9A55-D8ADF78201FF}"/>
              </a:ext>
            </a:extLst>
          </p:cNvPr>
          <p:cNvSpPr>
            <a:spLocks noGrp="1"/>
          </p:cNvSpPr>
          <p:nvPr>
            <p:ph sz="half" idx="2"/>
          </p:nvPr>
        </p:nvSpPr>
        <p:spPr>
          <a:xfrm>
            <a:off x="6172200" y="1825625"/>
            <a:ext cx="5181600" cy="435133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81931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351F81-2F84-43B2-A734-AD9BCCBDD4FF}"/>
              </a:ext>
            </a:extLst>
          </p:cNvPr>
          <p:cNvPicPr>
            <a:picLocks noChangeAspect="1"/>
          </p:cNvPicPr>
          <p:nvPr userDrawn="1"/>
        </p:nvPicPr>
        <p:blipFill>
          <a:blip r:embed="rId2"/>
          <a:srcRect/>
          <a:stretch/>
        </p:blipFill>
        <p:spPr>
          <a:xfrm>
            <a:off x="0" y="5382768"/>
            <a:ext cx="12192000" cy="1475231"/>
          </a:xfrm>
          <a:prstGeom prst="rect">
            <a:avLst/>
          </a:prstGeom>
        </p:spPr>
      </p:pic>
    </p:spTree>
    <p:extLst>
      <p:ext uri="{BB962C8B-B14F-4D97-AF65-F5344CB8AC3E}">
        <p14:creationId xmlns:p14="http://schemas.microsoft.com/office/powerpoint/2010/main" val="1552585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Leeg - 2">
    <p:bg>
      <p:bgPr>
        <a:solidFill>
          <a:schemeClr val="accent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8E2A596-4786-4A1A-B006-8BF02095F0A3}"/>
              </a:ext>
            </a:extLst>
          </p:cNvPr>
          <p:cNvPicPr>
            <a:picLocks noChangeAspect="1"/>
          </p:cNvPicPr>
          <p:nvPr userDrawn="1"/>
        </p:nvPicPr>
        <p:blipFill>
          <a:blip r:embed="rId2"/>
          <a:stretch>
            <a:fillRect/>
          </a:stretch>
        </p:blipFill>
        <p:spPr>
          <a:xfrm>
            <a:off x="0" y="5382768"/>
            <a:ext cx="12192000" cy="1475232"/>
          </a:xfrm>
          <a:prstGeom prst="rect">
            <a:avLst/>
          </a:prstGeom>
        </p:spPr>
      </p:pic>
    </p:spTree>
    <p:extLst>
      <p:ext uri="{BB962C8B-B14F-4D97-AF65-F5344CB8AC3E}">
        <p14:creationId xmlns:p14="http://schemas.microsoft.com/office/powerpoint/2010/main" val="3396080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g - 3">
    <p:bg>
      <p:bgPr>
        <a:solidFill>
          <a:schemeClr val="accent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87B66DA-C512-4E6B-AEA4-EDE20FCB8520}"/>
              </a:ext>
            </a:extLst>
          </p:cNvPr>
          <p:cNvPicPr>
            <a:picLocks noChangeAspect="1"/>
          </p:cNvPicPr>
          <p:nvPr userDrawn="1"/>
        </p:nvPicPr>
        <p:blipFill>
          <a:blip r:embed="rId2"/>
          <a:srcRect/>
          <a:stretch/>
        </p:blipFill>
        <p:spPr>
          <a:xfrm>
            <a:off x="4" y="5382768"/>
            <a:ext cx="12191991" cy="1475231"/>
          </a:xfrm>
          <a:prstGeom prst="rect">
            <a:avLst/>
          </a:prstGeom>
        </p:spPr>
      </p:pic>
    </p:spTree>
    <p:extLst>
      <p:ext uri="{BB962C8B-B14F-4D97-AF65-F5344CB8AC3E}">
        <p14:creationId xmlns:p14="http://schemas.microsoft.com/office/powerpoint/2010/main" val="963907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dia -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6669A-5833-4C45-8500-34F42307E7C6}"/>
              </a:ext>
            </a:extLst>
          </p:cNvPr>
          <p:cNvSpPr>
            <a:spLocks noGrp="1"/>
          </p:cNvSpPr>
          <p:nvPr>
            <p:ph type="ctrTitle" hasCustomPrompt="1"/>
          </p:nvPr>
        </p:nvSpPr>
        <p:spPr>
          <a:xfrm>
            <a:off x="1524000" y="1477966"/>
            <a:ext cx="9144000" cy="2387600"/>
          </a:xfrm>
        </p:spPr>
        <p:txBody>
          <a:bodyPr anchor="b"/>
          <a:lstStyle>
            <a:lvl1pPr algn="ctr">
              <a:defRPr sz="6000">
                <a:solidFill>
                  <a:schemeClr val="accent1"/>
                </a:solidFill>
              </a:defRPr>
            </a:lvl1pPr>
          </a:lstStyle>
          <a:p>
            <a:r>
              <a:rPr lang="nl-NL"/>
              <a:t>Click to edit Master title style</a:t>
            </a:r>
            <a:endParaRPr lang="nl-NL" dirty="0"/>
          </a:p>
        </p:txBody>
      </p:sp>
      <p:sp>
        <p:nvSpPr>
          <p:cNvPr id="3" name="Subtitle 2">
            <a:extLst>
              <a:ext uri="{FF2B5EF4-FFF2-40B4-BE49-F238E27FC236}">
                <a16:creationId xmlns:a16="http://schemas.microsoft.com/office/drawing/2014/main" id="{065B5FBD-F4CF-4FFF-A47B-C6C962E8AF6F}"/>
              </a:ext>
            </a:extLst>
          </p:cNvPr>
          <p:cNvSpPr>
            <a:spLocks noGrp="1"/>
          </p:cNvSpPr>
          <p:nvPr>
            <p:ph type="subTitle" idx="1" hasCustomPrompt="1"/>
          </p:nvPr>
        </p:nvSpPr>
        <p:spPr>
          <a:xfrm>
            <a:off x="1524000" y="3957641"/>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Click to edit Master subtitle style</a:t>
            </a:r>
            <a:endParaRPr lang="nl-NL" dirty="0"/>
          </a:p>
        </p:txBody>
      </p:sp>
      <p:pic>
        <p:nvPicPr>
          <p:cNvPr id="5" name="Picture 4">
            <a:extLst>
              <a:ext uri="{FF2B5EF4-FFF2-40B4-BE49-F238E27FC236}">
                <a16:creationId xmlns:a16="http://schemas.microsoft.com/office/drawing/2014/main" id="{D5FAAD17-46DF-4F1D-BCB3-027EDFF1EAF2}"/>
              </a:ext>
            </a:extLst>
          </p:cNvPr>
          <p:cNvPicPr>
            <a:picLocks noChangeAspect="1"/>
          </p:cNvPicPr>
          <p:nvPr userDrawn="1"/>
        </p:nvPicPr>
        <p:blipFill>
          <a:blip r:embed="rId2"/>
          <a:stretch>
            <a:fillRect/>
          </a:stretch>
        </p:blipFill>
        <p:spPr>
          <a:xfrm>
            <a:off x="0" y="0"/>
            <a:ext cx="12192000" cy="1008888"/>
          </a:xfrm>
          <a:prstGeom prst="rect">
            <a:avLst/>
          </a:prstGeom>
        </p:spPr>
      </p:pic>
      <p:pic>
        <p:nvPicPr>
          <p:cNvPr id="7" name="Picture 6">
            <a:extLst>
              <a:ext uri="{FF2B5EF4-FFF2-40B4-BE49-F238E27FC236}">
                <a16:creationId xmlns:a16="http://schemas.microsoft.com/office/drawing/2014/main" id="{CFB4AD20-ACA2-4593-8F58-4A047CF4488B}"/>
              </a:ext>
            </a:extLst>
          </p:cNvPr>
          <p:cNvPicPr>
            <a:picLocks noChangeAspect="1"/>
          </p:cNvPicPr>
          <p:nvPr userDrawn="1"/>
        </p:nvPicPr>
        <p:blipFill>
          <a:blip r:embed="rId3"/>
          <a:stretch>
            <a:fillRect/>
          </a:stretch>
        </p:blipFill>
        <p:spPr>
          <a:xfrm>
            <a:off x="0" y="5382768"/>
            <a:ext cx="12192000" cy="1475232"/>
          </a:xfrm>
          <a:prstGeom prst="rect">
            <a:avLst/>
          </a:prstGeom>
        </p:spPr>
      </p:pic>
    </p:spTree>
    <p:extLst>
      <p:ext uri="{BB962C8B-B14F-4D97-AF65-F5344CB8AC3E}">
        <p14:creationId xmlns:p14="http://schemas.microsoft.com/office/powerpoint/2010/main" val="3965438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eldia - 2">
    <p:bg>
      <p:bgPr>
        <a:solidFill>
          <a:schemeClr val="accent2"/>
        </a:solidFill>
        <a:effectLst/>
      </p:bgPr>
    </p:bg>
    <p:spTree>
      <p:nvGrpSpPr>
        <p:cNvPr id="1" name=""/>
        <p:cNvGrpSpPr/>
        <p:nvPr/>
      </p:nvGrpSpPr>
      <p:grpSpPr>
        <a:xfrm>
          <a:off x="0" y="0"/>
          <a:ext cx="0" cy="0"/>
          <a:chOff x="0" y="0"/>
          <a:chExt cx="0" cy="0"/>
        </a:xfrm>
      </p:grpSpPr>
      <p:pic>
        <p:nvPicPr>
          <p:cNvPr id="8" name="Picture 7" descr="Graphical user interface&#10;&#10;Description automatically generated with medium confidence">
            <a:extLst>
              <a:ext uri="{FF2B5EF4-FFF2-40B4-BE49-F238E27FC236}">
                <a16:creationId xmlns:a16="http://schemas.microsoft.com/office/drawing/2014/main" id="{99C74A4D-0C63-48F2-B78D-DF8FF2A546A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266669A-5833-4C45-8500-34F42307E7C6}"/>
              </a:ext>
            </a:extLst>
          </p:cNvPr>
          <p:cNvSpPr>
            <a:spLocks noGrp="1"/>
          </p:cNvSpPr>
          <p:nvPr>
            <p:ph type="ctrTitle"/>
          </p:nvPr>
        </p:nvSpPr>
        <p:spPr>
          <a:xfrm>
            <a:off x="1524000" y="1477966"/>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65B5FBD-F4CF-4FFF-A47B-C6C962E8AF6F}"/>
              </a:ext>
            </a:extLst>
          </p:cNvPr>
          <p:cNvSpPr>
            <a:spLocks noGrp="1"/>
          </p:cNvSpPr>
          <p:nvPr>
            <p:ph type="subTitle" idx="1"/>
          </p:nvPr>
        </p:nvSpPr>
        <p:spPr>
          <a:xfrm>
            <a:off x="1524000" y="3957641"/>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48866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eldia - 3">
    <p:bg>
      <p:bgPr>
        <a:solidFill>
          <a:schemeClr val="accent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9C74A4D-0C63-48F2-B78D-DF8FF2A546A3}"/>
              </a:ext>
            </a:extLst>
          </p:cNvPr>
          <p:cNvPicPr>
            <a:picLocks noChangeAspect="1"/>
          </p:cNvPicPr>
          <p:nvPr userDrawn="1"/>
        </p:nvPicPr>
        <p:blipFill>
          <a:blip r:embed="rId2"/>
          <a:srcRect/>
          <a:stretch/>
        </p:blipFill>
        <p:spPr>
          <a:xfrm>
            <a:off x="0" y="0"/>
            <a:ext cx="12192000" cy="6857999"/>
          </a:xfrm>
          <a:prstGeom prst="rect">
            <a:avLst/>
          </a:prstGeom>
        </p:spPr>
      </p:pic>
      <p:sp>
        <p:nvSpPr>
          <p:cNvPr id="2" name="Title 1">
            <a:extLst>
              <a:ext uri="{FF2B5EF4-FFF2-40B4-BE49-F238E27FC236}">
                <a16:creationId xmlns:a16="http://schemas.microsoft.com/office/drawing/2014/main" id="{5266669A-5833-4C45-8500-34F42307E7C6}"/>
              </a:ext>
            </a:extLst>
          </p:cNvPr>
          <p:cNvSpPr>
            <a:spLocks noGrp="1"/>
          </p:cNvSpPr>
          <p:nvPr>
            <p:ph type="ctrTitle"/>
          </p:nvPr>
        </p:nvSpPr>
        <p:spPr>
          <a:xfrm>
            <a:off x="1524000" y="1477966"/>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65B5FBD-F4CF-4FFF-A47B-C6C962E8AF6F}"/>
              </a:ext>
            </a:extLst>
          </p:cNvPr>
          <p:cNvSpPr>
            <a:spLocks noGrp="1"/>
          </p:cNvSpPr>
          <p:nvPr>
            <p:ph type="subTitle" idx="1"/>
          </p:nvPr>
        </p:nvSpPr>
        <p:spPr>
          <a:xfrm>
            <a:off x="1524000" y="3957641"/>
            <a:ext cx="9144000" cy="1655762"/>
          </a:xfrm>
        </p:spPr>
        <p:txBody>
          <a:bodyPr/>
          <a:lstStyle>
            <a:lvl1pPr marL="0" indent="0" algn="ctr">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50217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en object - 1">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70410BB-DD3B-44DD-96EB-D0208E2D22A7}"/>
              </a:ext>
            </a:extLst>
          </p:cNvPr>
          <p:cNvPicPr>
            <a:picLocks noChangeAspect="1"/>
          </p:cNvPicPr>
          <p:nvPr userDrawn="1"/>
        </p:nvPicPr>
        <p:blipFill>
          <a:blip r:embed="rId2"/>
          <a:srcRect/>
          <a:stretch/>
        </p:blipFill>
        <p:spPr>
          <a:xfrm>
            <a:off x="0" y="5382768"/>
            <a:ext cx="12192000" cy="1475231"/>
          </a:xfrm>
          <a:prstGeom prst="rect">
            <a:avLst/>
          </a:prstGeom>
        </p:spPr>
      </p:pic>
      <p:sp>
        <p:nvSpPr>
          <p:cNvPr id="2" name="Title 1">
            <a:extLst>
              <a:ext uri="{FF2B5EF4-FFF2-40B4-BE49-F238E27FC236}">
                <a16:creationId xmlns:a16="http://schemas.microsoft.com/office/drawing/2014/main" id="{A8475852-514A-47A1-AD53-9B8C4AECAB06}"/>
              </a:ext>
            </a:extLst>
          </p:cNvPr>
          <p:cNvSpPr>
            <a:spLocks noGrp="1"/>
          </p:cNvSpPr>
          <p:nvPr>
            <p:ph type="title"/>
          </p:nvPr>
        </p:nvSpPr>
        <p:spPr/>
        <p:txBody>
          <a:bodyPr/>
          <a:lstStyle>
            <a:lvl1pPr>
              <a:defRPr>
                <a:solidFill>
                  <a:schemeClr val="accent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8CF8BA54-63F8-4932-88FC-AAA94901C6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80934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 2 ">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70410BB-DD3B-44DD-96EB-D0208E2D22A7}"/>
              </a:ext>
            </a:extLst>
          </p:cNvPr>
          <p:cNvPicPr>
            <a:picLocks noChangeAspect="1"/>
          </p:cNvPicPr>
          <p:nvPr userDrawn="1"/>
        </p:nvPicPr>
        <p:blipFill>
          <a:blip r:embed="rId2"/>
          <a:stretch>
            <a:fillRect/>
          </a:stretch>
        </p:blipFill>
        <p:spPr>
          <a:xfrm>
            <a:off x="0" y="5382768"/>
            <a:ext cx="12192000" cy="1475232"/>
          </a:xfrm>
          <a:prstGeom prst="rect">
            <a:avLst/>
          </a:prstGeom>
        </p:spPr>
      </p:pic>
      <p:sp>
        <p:nvSpPr>
          <p:cNvPr id="2" name="Title 1">
            <a:extLst>
              <a:ext uri="{FF2B5EF4-FFF2-40B4-BE49-F238E27FC236}">
                <a16:creationId xmlns:a16="http://schemas.microsoft.com/office/drawing/2014/main" id="{A8475852-514A-47A1-AD53-9B8C4AECAB06}"/>
              </a:ext>
            </a:extLst>
          </p:cNvPr>
          <p:cNvSpPr>
            <a:spLocks noGrp="1"/>
          </p:cNvSpPr>
          <p:nvPr>
            <p:ph type="title"/>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8CF8BA54-63F8-4932-88FC-AAA94901C6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4710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el en object - 3">
    <p:bg>
      <p:bgPr>
        <a:solidFill>
          <a:schemeClr val="accent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70410BB-DD3B-44DD-96EB-D0208E2D22A7}"/>
              </a:ext>
            </a:extLst>
          </p:cNvPr>
          <p:cNvPicPr>
            <a:picLocks noChangeAspect="1"/>
          </p:cNvPicPr>
          <p:nvPr userDrawn="1"/>
        </p:nvPicPr>
        <p:blipFill>
          <a:blip r:embed="rId2"/>
          <a:srcRect/>
          <a:stretch/>
        </p:blipFill>
        <p:spPr>
          <a:xfrm>
            <a:off x="4" y="5382768"/>
            <a:ext cx="12191991" cy="1475231"/>
          </a:xfrm>
          <a:prstGeom prst="rect">
            <a:avLst/>
          </a:prstGeom>
        </p:spPr>
      </p:pic>
      <p:sp>
        <p:nvSpPr>
          <p:cNvPr id="2" name="Title 1">
            <a:extLst>
              <a:ext uri="{FF2B5EF4-FFF2-40B4-BE49-F238E27FC236}">
                <a16:creationId xmlns:a16="http://schemas.microsoft.com/office/drawing/2014/main" id="{A8475852-514A-47A1-AD53-9B8C4AECAB06}"/>
              </a:ext>
            </a:extLst>
          </p:cNvPr>
          <p:cNvSpPr>
            <a:spLocks noGrp="1"/>
          </p:cNvSpPr>
          <p:nvPr>
            <p:ph type="title"/>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8CF8BA54-63F8-4932-88FC-AAA94901C6FB}"/>
              </a:ext>
            </a:extLst>
          </p:cNvPr>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77079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el en 2 objecten - 1">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DCF45C9-3C72-4D45-BA8C-02A516350BE1}"/>
              </a:ext>
            </a:extLst>
          </p:cNvPr>
          <p:cNvPicPr>
            <a:picLocks noChangeAspect="1"/>
          </p:cNvPicPr>
          <p:nvPr userDrawn="1"/>
        </p:nvPicPr>
        <p:blipFill>
          <a:blip r:embed="rId2"/>
          <a:srcRect/>
          <a:stretch/>
        </p:blipFill>
        <p:spPr>
          <a:xfrm>
            <a:off x="0" y="5382768"/>
            <a:ext cx="12192000" cy="1475231"/>
          </a:xfrm>
          <a:prstGeom prst="rect">
            <a:avLst/>
          </a:prstGeom>
        </p:spPr>
      </p:pic>
      <p:sp>
        <p:nvSpPr>
          <p:cNvPr id="2" name="Title 1">
            <a:extLst>
              <a:ext uri="{FF2B5EF4-FFF2-40B4-BE49-F238E27FC236}">
                <a16:creationId xmlns:a16="http://schemas.microsoft.com/office/drawing/2014/main" id="{29808DB0-0ADE-492D-814B-61D9DF6FED6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D1CB3D-897D-46AD-9A08-F325ADCCF5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2E07FC-AF63-4642-9A55-D8ADF78201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1330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itel en 2 objecten - 2">
    <p:bg>
      <p:bgPr>
        <a:solidFill>
          <a:schemeClr val="accent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4F09EEC-A529-4598-BEE3-E580F3F640D0}"/>
              </a:ext>
            </a:extLst>
          </p:cNvPr>
          <p:cNvPicPr>
            <a:picLocks noChangeAspect="1"/>
          </p:cNvPicPr>
          <p:nvPr userDrawn="1"/>
        </p:nvPicPr>
        <p:blipFill>
          <a:blip r:embed="rId2"/>
          <a:stretch>
            <a:fillRect/>
          </a:stretch>
        </p:blipFill>
        <p:spPr>
          <a:xfrm>
            <a:off x="0" y="5382768"/>
            <a:ext cx="12192000" cy="1475232"/>
          </a:xfrm>
          <a:prstGeom prst="rect">
            <a:avLst/>
          </a:prstGeom>
        </p:spPr>
      </p:pic>
      <p:sp>
        <p:nvSpPr>
          <p:cNvPr id="2" name="Title 1">
            <a:extLst>
              <a:ext uri="{FF2B5EF4-FFF2-40B4-BE49-F238E27FC236}">
                <a16:creationId xmlns:a16="http://schemas.microsoft.com/office/drawing/2014/main" id="{29808DB0-0ADE-492D-814B-61D9DF6FED6F}"/>
              </a:ext>
            </a:extLst>
          </p:cNvPr>
          <p:cNvSpPr>
            <a:spLocks noGrp="1"/>
          </p:cNvSpPr>
          <p:nvPr>
            <p:ph type="title"/>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FD1CB3D-897D-46AD-9A08-F325ADCCF5E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02E07FC-AF63-4642-9A55-D8ADF78201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30192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CF70E6-3AB3-4731-9274-0256AC4109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Click to edit Master title style</a:t>
            </a:r>
            <a:endParaRPr lang="nl-NL" dirty="0"/>
          </a:p>
        </p:txBody>
      </p:sp>
      <p:sp>
        <p:nvSpPr>
          <p:cNvPr id="3" name="Text Placeholder 2">
            <a:extLst>
              <a:ext uri="{FF2B5EF4-FFF2-40B4-BE49-F238E27FC236}">
                <a16:creationId xmlns:a16="http://schemas.microsoft.com/office/drawing/2014/main" id="{0E67D51E-3C6D-4796-925A-686DCFB66A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endParaRPr lang="nl-NL" dirty="0"/>
          </a:p>
        </p:txBody>
      </p:sp>
      <p:sp>
        <p:nvSpPr>
          <p:cNvPr id="4" name="Date Placeholder 3">
            <a:extLst>
              <a:ext uri="{FF2B5EF4-FFF2-40B4-BE49-F238E27FC236}">
                <a16:creationId xmlns:a16="http://schemas.microsoft.com/office/drawing/2014/main" id="{950F88F6-3708-44D1-88E7-09D0C81D97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solidFill>
              </a:defRPr>
            </a:lvl1pPr>
          </a:lstStyle>
          <a:p>
            <a:fld id="{5BCBB6DF-AAA4-47DE-9D3A-1FB0CEA8B434}" type="datetimeFigureOut">
              <a:rPr lang="nl-NL" smtClean="0"/>
              <a:pPr/>
              <a:t>19-2-2026</a:t>
            </a:fld>
            <a:endParaRPr lang="nl-NL" dirty="0"/>
          </a:p>
        </p:txBody>
      </p:sp>
      <p:sp>
        <p:nvSpPr>
          <p:cNvPr id="5" name="Footer Placeholder 4">
            <a:extLst>
              <a:ext uri="{FF2B5EF4-FFF2-40B4-BE49-F238E27FC236}">
                <a16:creationId xmlns:a16="http://schemas.microsoft.com/office/drawing/2014/main" id="{9A189699-1C18-40DD-9834-CCBFA1C87E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solidFill>
              </a:defRPr>
            </a:lvl1pPr>
          </a:lstStyle>
          <a:p>
            <a:endParaRPr lang="nl-NL" dirty="0"/>
          </a:p>
        </p:txBody>
      </p:sp>
      <p:sp>
        <p:nvSpPr>
          <p:cNvPr id="6" name="Slide Number Placeholder 5">
            <a:extLst>
              <a:ext uri="{FF2B5EF4-FFF2-40B4-BE49-F238E27FC236}">
                <a16:creationId xmlns:a16="http://schemas.microsoft.com/office/drawing/2014/main" id="{211E90D4-289C-496B-B67B-C00333DDA5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solidFill>
              </a:defRPr>
            </a:lvl1pPr>
          </a:lstStyle>
          <a:p>
            <a:fld id="{1F9002BA-F571-4BA6-86F5-DE906CDBC488}" type="slidenum">
              <a:rPr lang="nl-NL" smtClean="0"/>
              <a:pPr/>
              <a:t>‹nr.›</a:t>
            </a:fld>
            <a:endParaRPr lang="nl-NL" dirty="0"/>
          </a:p>
        </p:txBody>
      </p:sp>
    </p:spTree>
    <p:extLst>
      <p:ext uri="{BB962C8B-B14F-4D97-AF65-F5344CB8AC3E}">
        <p14:creationId xmlns:p14="http://schemas.microsoft.com/office/powerpoint/2010/main" val="3009617686"/>
      </p:ext>
    </p:extLst>
  </p:cSld>
  <p:clrMap bg1="lt1" tx1="dk1" bg2="lt2" tx2="dk2" accent1="accent1" accent2="accent2" accent3="accent3" accent4="accent4" accent5="accent5" accent6="accent6" hlink="hlink" folHlink="folHlink"/>
  <p:sldLayoutIdLst>
    <p:sldLayoutId id="2147483660" r:id="rId1"/>
    <p:sldLayoutId id="2147483664" r:id="rId2"/>
    <p:sldLayoutId id="2147483649" r:id="rId3"/>
    <p:sldLayoutId id="2147483661" r:id="rId4"/>
    <p:sldLayoutId id="2147483662" r:id="rId5"/>
    <p:sldLayoutId id="2147483650" r:id="rId6"/>
    <p:sldLayoutId id="2147483663" r:id="rId7"/>
    <p:sldLayoutId id="2147483652" r:id="rId8"/>
    <p:sldLayoutId id="2147483665" r:id="rId9"/>
    <p:sldLayoutId id="2147483666" r:id="rId10"/>
    <p:sldLayoutId id="2147483655" r:id="rId11"/>
    <p:sldLayoutId id="2147483667" r:id="rId12"/>
    <p:sldLayoutId id="2147483668"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mijneindexamen.nl/" TargetMode="External"/><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5416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29620C-CBE2-4825-82B5-03315126D37E}"/>
              </a:ext>
            </a:extLst>
          </p:cNvPr>
          <p:cNvSpPr>
            <a:spLocks noGrp="1"/>
          </p:cNvSpPr>
          <p:nvPr>
            <p:ph type="title"/>
          </p:nvPr>
        </p:nvSpPr>
        <p:spPr>
          <a:xfrm>
            <a:off x="809625" y="228492"/>
            <a:ext cx="10544175" cy="1152634"/>
          </a:xfrm>
        </p:spPr>
        <p:txBody>
          <a:bodyPr>
            <a:normAutofit fontScale="90000"/>
          </a:bodyPr>
          <a:lstStyle/>
          <a:p>
            <a:r>
              <a:rPr lang="nl-NL" dirty="0"/>
              <a:t>Uitslagbepaling conform bestaande regels</a:t>
            </a:r>
            <a:br>
              <a:rPr lang="nl-NL" dirty="0"/>
            </a:br>
            <a:r>
              <a:rPr lang="nl-NL" dirty="0"/>
              <a:t>mavo</a:t>
            </a:r>
            <a:endParaRPr lang="nl-NL" dirty="0">
              <a:solidFill>
                <a:srgbClr val="FF0000"/>
              </a:solidFill>
            </a:endParaRPr>
          </a:p>
        </p:txBody>
      </p:sp>
      <p:sp>
        <p:nvSpPr>
          <p:cNvPr id="5" name="Subtitle 4">
            <a:extLst>
              <a:ext uri="{FF2B5EF4-FFF2-40B4-BE49-F238E27FC236}">
                <a16:creationId xmlns:a16="http://schemas.microsoft.com/office/drawing/2014/main" id="{B3FF4D64-BAF5-4B1E-A5C9-2182DD6E9136}"/>
              </a:ext>
            </a:extLst>
          </p:cNvPr>
          <p:cNvSpPr>
            <a:spLocks noGrp="1"/>
          </p:cNvSpPr>
          <p:nvPr>
            <p:ph idx="1"/>
          </p:nvPr>
        </p:nvSpPr>
        <p:spPr>
          <a:xfrm>
            <a:off x="714703" y="1272737"/>
            <a:ext cx="10762593" cy="5052958"/>
          </a:xfrm>
        </p:spPr>
        <p:txBody>
          <a:bodyPr>
            <a:normAutofit fontScale="92500" lnSpcReduction="20000"/>
          </a:bodyPr>
          <a:lstStyle/>
          <a:p>
            <a:pPr>
              <a:lnSpc>
                <a:spcPct val="110000"/>
              </a:lnSpc>
            </a:pPr>
            <a:r>
              <a:rPr lang="nl-NL" dirty="0"/>
              <a:t>De kernvakkenregel: max. één 5 is toegestaan bij de kernvakken (mavo: Nederlands.) </a:t>
            </a:r>
          </a:p>
          <a:p>
            <a:pPr>
              <a:lnSpc>
                <a:spcPct val="110000"/>
              </a:lnSpc>
            </a:pPr>
            <a:r>
              <a:rPr lang="nl-NL" dirty="0"/>
              <a:t>Het gemiddelde van de CE-cijfers moet samen een 5,5 of hoger zijn.</a:t>
            </a:r>
          </a:p>
          <a:p>
            <a:pPr lvl="0">
              <a:lnSpc>
                <a:spcPct val="110000"/>
              </a:lnSpc>
              <a:spcAft>
                <a:spcPts val="800"/>
              </a:spcAft>
            </a:pPr>
            <a:r>
              <a:rPr lang="nl-NL" dirty="0">
                <a:latin typeface="Calibri" panose="020F0502020204030204" pitchFamily="34" charset="0"/>
                <a:ea typeface="Calibri" panose="020F0502020204030204" pitchFamily="34" charset="0"/>
                <a:cs typeface="Calibri" panose="020F0502020204030204" pitchFamily="34" charset="0"/>
              </a:rPr>
              <a:t>A</a:t>
            </a:r>
            <a:r>
              <a:rPr lang="nl-NL" dirty="0">
                <a:effectLst/>
                <a:latin typeface="Calibri" panose="020F0502020204030204" pitchFamily="34" charset="0"/>
                <a:ea typeface="Calibri" panose="020F0502020204030204" pitchFamily="34" charset="0"/>
                <a:cs typeface="Calibri" panose="020F0502020204030204" pitchFamily="34" charset="0"/>
              </a:rPr>
              <a:t>l je eindcijfers zijn 6 of hoger, of</a:t>
            </a:r>
          </a:p>
          <a:p>
            <a:pPr lvl="0">
              <a:lnSpc>
                <a:spcPct val="110000"/>
              </a:lnSpc>
              <a:spcAft>
                <a:spcPts val="800"/>
              </a:spcAft>
            </a:pPr>
            <a:r>
              <a:rPr lang="nl-NL" dirty="0">
                <a:effectLst/>
                <a:latin typeface="Calibri" panose="020F0502020204030204" pitchFamily="34" charset="0"/>
                <a:ea typeface="Calibri" panose="020F0502020204030204" pitchFamily="34" charset="0"/>
                <a:cs typeface="Calibri" panose="020F0502020204030204" pitchFamily="34" charset="0"/>
              </a:rPr>
              <a:t>je hebt een 5 en al je andere eindcijfers zijn een 6 of hoger, of</a:t>
            </a:r>
          </a:p>
          <a:p>
            <a:pPr lvl="0">
              <a:lnSpc>
                <a:spcPct val="110000"/>
              </a:lnSpc>
              <a:spcAft>
                <a:spcPts val="800"/>
              </a:spcAft>
            </a:pPr>
            <a:r>
              <a:rPr lang="nl-NL" dirty="0">
                <a:effectLst/>
                <a:latin typeface="Calibri" panose="020F0502020204030204" pitchFamily="34" charset="0"/>
                <a:ea typeface="Calibri" panose="020F0502020204030204" pitchFamily="34" charset="0"/>
                <a:cs typeface="Calibri" panose="020F0502020204030204" pitchFamily="34" charset="0"/>
              </a:rPr>
              <a:t>je hebt een 4 en al je andere eindcijfers zijn een 6 of hoger, waarvan er een  tenminste 7 of hoger is, of</a:t>
            </a:r>
          </a:p>
          <a:p>
            <a:pPr lvl="0">
              <a:lnSpc>
                <a:spcPct val="110000"/>
              </a:lnSpc>
              <a:spcAft>
                <a:spcPts val="800"/>
              </a:spcAft>
            </a:pPr>
            <a:r>
              <a:rPr lang="nl-NL" dirty="0">
                <a:effectLst/>
                <a:latin typeface="Calibri" panose="020F0502020204030204" pitchFamily="34" charset="0"/>
                <a:ea typeface="Calibri" panose="020F0502020204030204" pitchFamily="34" charset="0"/>
                <a:cs typeface="Calibri" panose="020F0502020204030204" pitchFamily="34" charset="0"/>
              </a:rPr>
              <a:t>je hebt twee 5-en en al je andere eindcijfers zijn een 6 of hoger, waarvan er tenminste </a:t>
            </a:r>
            <a:r>
              <a:rPr lang="nl-NL" dirty="0">
                <a:latin typeface="Calibri" panose="020F0502020204030204" pitchFamily="34" charset="0"/>
                <a:ea typeface="Calibri" panose="020F0502020204030204" pitchFamily="34" charset="0"/>
                <a:cs typeface="Calibri" panose="020F0502020204030204" pitchFamily="34" charset="0"/>
              </a:rPr>
              <a:t>éé</a:t>
            </a:r>
            <a:r>
              <a:rPr lang="nl-NL" dirty="0">
                <a:effectLst/>
                <a:latin typeface="Calibri" panose="020F0502020204030204" pitchFamily="34" charset="0"/>
                <a:ea typeface="Calibri" panose="020F0502020204030204" pitchFamily="34" charset="0"/>
                <a:cs typeface="Calibri" panose="020F0502020204030204" pitchFamily="34" charset="0"/>
              </a:rPr>
              <a:t>n een 7 of hoger is.</a:t>
            </a:r>
          </a:p>
          <a:p>
            <a:pPr>
              <a:lnSpc>
                <a:spcPct val="110000"/>
              </a:lnSpc>
            </a:pPr>
            <a:r>
              <a:rPr lang="nl-NL" dirty="0"/>
              <a:t>Kijk op: </a:t>
            </a:r>
            <a:r>
              <a:rPr lang="nl-NL" dirty="0">
                <a:hlinkClick r:id="rId3"/>
              </a:rPr>
              <a:t>www.mijneindexamen.nl</a:t>
            </a:r>
            <a:r>
              <a:rPr lang="nl-NL" dirty="0"/>
              <a:t> </a:t>
            </a:r>
          </a:p>
        </p:txBody>
      </p:sp>
    </p:spTree>
    <p:extLst>
      <p:ext uri="{BB962C8B-B14F-4D97-AF65-F5344CB8AC3E}">
        <p14:creationId xmlns:p14="http://schemas.microsoft.com/office/powerpoint/2010/main" val="20130143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618C0-C506-49C7-8076-02368321C637}"/>
              </a:ext>
            </a:extLst>
          </p:cNvPr>
          <p:cNvSpPr>
            <a:spLocks noGrp="1"/>
          </p:cNvSpPr>
          <p:nvPr>
            <p:ph type="title"/>
          </p:nvPr>
        </p:nvSpPr>
        <p:spPr>
          <a:xfrm>
            <a:off x="838200" y="375636"/>
            <a:ext cx="10515600" cy="1325563"/>
          </a:xfrm>
        </p:spPr>
        <p:txBody>
          <a:bodyPr>
            <a:normAutofit/>
          </a:bodyPr>
          <a:lstStyle/>
          <a:p>
            <a:r>
              <a:rPr lang="nl-NL" b="1" dirty="0"/>
              <a:t>Geslaagd of niet geslaagd</a:t>
            </a:r>
          </a:p>
        </p:txBody>
      </p:sp>
      <p:graphicFrame>
        <p:nvGraphicFramePr>
          <p:cNvPr id="4" name="Tabel 4">
            <a:extLst>
              <a:ext uri="{FF2B5EF4-FFF2-40B4-BE49-F238E27FC236}">
                <a16:creationId xmlns:a16="http://schemas.microsoft.com/office/drawing/2014/main" id="{5C09DD4B-0546-4829-A3F8-9BEB6C067A3F}"/>
              </a:ext>
            </a:extLst>
          </p:cNvPr>
          <p:cNvGraphicFramePr>
            <a:graphicFrameLocks noGrp="1"/>
          </p:cNvGraphicFramePr>
          <p:nvPr>
            <p:ph idx="1"/>
            <p:extLst>
              <p:ext uri="{D42A27DB-BD31-4B8C-83A1-F6EECF244321}">
                <p14:modId xmlns:p14="http://schemas.microsoft.com/office/powerpoint/2010/main" val="474509147"/>
              </p:ext>
            </p:extLst>
          </p:nvPr>
        </p:nvGraphicFramePr>
        <p:xfrm>
          <a:off x="2151773" y="2536142"/>
          <a:ext cx="7543796" cy="2537460"/>
        </p:xfrm>
        <a:graphic>
          <a:graphicData uri="http://schemas.openxmlformats.org/drawingml/2006/table">
            <a:tbl>
              <a:tblPr firstRow="1" bandRow="1">
                <a:tableStyleId>{5C22544A-7EE6-4342-B048-85BDC9FD1C3A}</a:tableStyleId>
              </a:tblPr>
              <a:tblGrid>
                <a:gridCol w="1885949">
                  <a:extLst>
                    <a:ext uri="{9D8B030D-6E8A-4147-A177-3AD203B41FA5}">
                      <a16:colId xmlns:a16="http://schemas.microsoft.com/office/drawing/2014/main" val="2322084247"/>
                    </a:ext>
                  </a:extLst>
                </a:gridCol>
                <a:gridCol w="1885949">
                  <a:extLst>
                    <a:ext uri="{9D8B030D-6E8A-4147-A177-3AD203B41FA5}">
                      <a16:colId xmlns:a16="http://schemas.microsoft.com/office/drawing/2014/main" val="4016948418"/>
                    </a:ext>
                  </a:extLst>
                </a:gridCol>
                <a:gridCol w="2002398">
                  <a:extLst>
                    <a:ext uri="{9D8B030D-6E8A-4147-A177-3AD203B41FA5}">
                      <a16:colId xmlns:a16="http://schemas.microsoft.com/office/drawing/2014/main" val="2824695181"/>
                    </a:ext>
                  </a:extLst>
                </a:gridCol>
                <a:gridCol w="1769500">
                  <a:extLst>
                    <a:ext uri="{9D8B030D-6E8A-4147-A177-3AD203B41FA5}">
                      <a16:colId xmlns:a16="http://schemas.microsoft.com/office/drawing/2014/main" val="433804977"/>
                    </a:ext>
                  </a:extLst>
                </a:gridCol>
              </a:tblGrid>
              <a:tr h="278130">
                <a:tc>
                  <a:txBody>
                    <a:bodyPr/>
                    <a:lstStyle/>
                    <a:p>
                      <a:endParaRPr lang="nl-NL" sz="1400" b="1" dirty="0"/>
                    </a:p>
                  </a:txBody>
                  <a:tcPr marL="68580" marR="68580" marT="34290" marB="34290"/>
                </a:tc>
                <a:tc>
                  <a:txBody>
                    <a:bodyPr/>
                    <a:lstStyle/>
                    <a:p>
                      <a:r>
                        <a:rPr lang="nl-NL" sz="1400" b="1" dirty="0">
                          <a:solidFill>
                            <a:schemeClr val="bg1"/>
                          </a:solidFill>
                        </a:rPr>
                        <a:t>SE</a:t>
                      </a:r>
                    </a:p>
                  </a:txBody>
                  <a:tcPr marL="68580" marR="68580" marT="34290" marB="34290"/>
                </a:tc>
                <a:tc>
                  <a:txBody>
                    <a:bodyPr/>
                    <a:lstStyle/>
                    <a:p>
                      <a:r>
                        <a:rPr lang="nl-NL" sz="1400" b="1" dirty="0">
                          <a:solidFill>
                            <a:schemeClr val="bg1"/>
                          </a:solidFill>
                        </a:rPr>
                        <a:t>CE</a:t>
                      </a:r>
                    </a:p>
                  </a:txBody>
                  <a:tcPr marL="68580" marR="68580" marT="34290" marB="34290"/>
                </a:tc>
                <a:tc>
                  <a:txBody>
                    <a:bodyPr/>
                    <a:lstStyle/>
                    <a:p>
                      <a:r>
                        <a:rPr lang="nl-NL" sz="1400" b="1" dirty="0">
                          <a:solidFill>
                            <a:schemeClr val="bg1"/>
                          </a:solidFill>
                        </a:rPr>
                        <a:t>Eindcijfer</a:t>
                      </a:r>
                    </a:p>
                  </a:txBody>
                  <a:tcPr marL="68580" marR="68580" marT="34290" marB="34290"/>
                </a:tc>
                <a:extLst>
                  <a:ext uri="{0D108BD9-81ED-4DB2-BD59-A6C34878D82A}">
                    <a16:rowId xmlns:a16="http://schemas.microsoft.com/office/drawing/2014/main" val="643295222"/>
                  </a:ext>
                </a:extLst>
              </a:tr>
              <a:tr h="278130">
                <a:tc>
                  <a:txBody>
                    <a:bodyPr/>
                    <a:lstStyle/>
                    <a:p>
                      <a:r>
                        <a:rPr lang="nl-NL" sz="1400" b="1" dirty="0"/>
                        <a:t>Nederlands</a:t>
                      </a:r>
                    </a:p>
                  </a:txBody>
                  <a:tcPr marL="68580" marR="68580" marT="34290" marB="34290"/>
                </a:tc>
                <a:tc>
                  <a:txBody>
                    <a:bodyPr/>
                    <a:lstStyle/>
                    <a:p>
                      <a:r>
                        <a:rPr lang="nl-NL" sz="1400" b="1" dirty="0"/>
                        <a:t>6,5</a:t>
                      </a:r>
                    </a:p>
                  </a:txBody>
                  <a:tcPr marL="68580" marR="68580" marT="34290" marB="34290"/>
                </a:tc>
                <a:tc>
                  <a:txBody>
                    <a:bodyPr/>
                    <a:lstStyle/>
                    <a:p>
                      <a:r>
                        <a:rPr lang="nl-NL" sz="1400" b="1" dirty="0"/>
                        <a:t>6,1</a:t>
                      </a:r>
                    </a:p>
                  </a:txBody>
                  <a:tcPr marL="68580" marR="68580" marT="34290" marB="34290"/>
                </a:tc>
                <a:tc>
                  <a:txBody>
                    <a:bodyPr/>
                    <a:lstStyle/>
                    <a:p>
                      <a:r>
                        <a:rPr lang="nl-NL" sz="1400" b="1" dirty="0"/>
                        <a:t>6,3 = 6</a:t>
                      </a:r>
                    </a:p>
                  </a:txBody>
                  <a:tcPr marL="68580" marR="68580" marT="34290" marB="34290"/>
                </a:tc>
                <a:extLst>
                  <a:ext uri="{0D108BD9-81ED-4DB2-BD59-A6C34878D82A}">
                    <a16:rowId xmlns:a16="http://schemas.microsoft.com/office/drawing/2014/main" val="3295327293"/>
                  </a:ext>
                </a:extLst>
              </a:tr>
              <a:tr h="278130">
                <a:tc>
                  <a:txBody>
                    <a:bodyPr/>
                    <a:lstStyle/>
                    <a:p>
                      <a:r>
                        <a:rPr lang="nl-NL" sz="1400" b="1" dirty="0"/>
                        <a:t>Engels</a:t>
                      </a:r>
                    </a:p>
                  </a:txBody>
                  <a:tcPr marL="68580" marR="68580" marT="34290" marB="34290"/>
                </a:tc>
                <a:tc>
                  <a:txBody>
                    <a:bodyPr/>
                    <a:lstStyle/>
                    <a:p>
                      <a:r>
                        <a:rPr lang="nl-NL" sz="1400" b="1" dirty="0"/>
                        <a:t>5,5</a:t>
                      </a:r>
                    </a:p>
                  </a:txBody>
                  <a:tcPr marL="68580" marR="68580" marT="34290" marB="34290"/>
                </a:tc>
                <a:tc>
                  <a:txBody>
                    <a:bodyPr/>
                    <a:lstStyle/>
                    <a:p>
                      <a:r>
                        <a:rPr lang="nl-NL" sz="1400" b="1" dirty="0"/>
                        <a:t>5,1</a:t>
                      </a:r>
                    </a:p>
                  </a:txBody>
                  <a:tcPr marL="68580" marR="68580" marT="34290" marB="34290"/>
                </a:tc>
                <a:tc>
                  <a:txBody>
                    <a:bodyPr/>
                    <a:lstStyle/>
                    <a:p>
                      <a:r>
                        <a:rPr lang="nl-NL" sz="1400" b="1" dirty="0"/>
                        <a:t>5,3 = 5</a:t>
                      </a:r>
                    </a:p>
                  </a:txBody>
                  <a:tcPr marL="68580" marR="68580" marT="34290" marB="34290"/>
                </a:tc>
                <a:extLst>
                  <a:ext uri="{0D108BD9-81ED-4DB2-BD59-A6C34878D82A}">
                    <a16:rowId xmlns:a16="http://schemas.microsoft.com/office/drawing/2014/main" val="3038507281"/>
                  </a:ext>
                </a:extLst>
              </a:tr>
              <a:tr h="278130">
                <a:tc>
                  <a:txBody>
                    <a:bodyPr/>
                    <a:lstStyle/>
                    <a:p>
                      <a:r>
                        <a:rPr lang="nl-NL" sz="1400" b="1" dirty="0"/>
                        <a:t>Wiskunde</a:t>
                      </a:r>
                    </a:p>
                  </a:txBody>
                  <a:tcPr marL="68580" marR="68580" marT="34290" marB="34290"/>
                </a:tc>
                <a:tc>
                  <a:txBody>
                    <a:bodyPr/>
                    <a:lstStyle/>
                    <a:p>
                      <a:r>
                        <a:rPr lang="nl-NL" sz="1400" b="1" dirty="0"/>
                        <a:t>5,3</a:t>
                      </a:r>
                    </a:p>
                  </a:txBody>
                  <a:tcPr marL="68580" marR="68580" marT="34290" marB="34290"/>
                </a:tc>
                <a:tc>
                  <a:txBody>
                    <a:bodyPr/>
                    <a:lstStyle/>
                    <a:p>
                      <a:r>
                        <a:rPr lang="nl-NL" sz="1400" b="1" dirty="0"/>
                        <a:t>5,7</a:t>
                      </a:r>
                    </a:p>
                  </a:txBody>
                  <a:tcPr marL="68580" marR="68580" marT="34290" marB="34290"/>
                </a:tc>
                <a:tc>
                  <a:txBody>
                    <a:bodyPr/>
                    <a:lstStyle/>
                    <a:p>
                      <a:r>
                        <a:rPr lang="nl-NL" sz="1400" b="1" dirty="0"/>
                        <a:t>5,5 = 6</a:t>
                      </a:r>
                    </a:p>
                  </a:txBody>
                  <a:tcPr marL="68580" marR="68580" marT="34290" marB="34290"/>
                </a:tc>
                <a:extLst>
                  <a:ext uri="{0D108BD9-81ED-4DB2-BD59-A6C34878D82A}">
                    <a16:rowId xmlns:a16="http://schemas.microsoft.com/office/drawing/2014/main" val="166488967"/>
                  </a:ext>
                </a:extLst>
              </a:tr>
              <a:tr h="278130">
                <a:tc>
                  <a:txBody>
                    <a:bodyPr/>
                    <a:lstStyle/>
                    <a:p>
                      <a:r>
                        <a:rPr lang="nl-NL" sz="1400" b="1" dirty="0"/>
                        <a:t>Geschiedenis </a:t>
                      </a:r>
                    </a:p>
                  </a:txBody>
                  <a:tcPr marL="68580" marR="68580" marT="34290" marB="34290"/>
                </a:tc>
                <a:tc>
                  <a:txBody>
                    <a:bodyPr/>
                    <a:lstStyle/>
                    <a:p>
                      <a:r>
                        <a:rPr lang="nl-NL" sz="1400" b="1" dirty="0"/>
                        <a:t>6,1</a:t>
                      </a:r>
                    </a:p>
                  </a:txBody>
                  <a:tcPr marL="68580" marR="68580" marT="34290" marB="34290"/>
                </a:tc>
                <a:tc>
                  <a:txBody>
                    <a:bodyPr/>
                    <a:lstStyle/>
                    <a:p>
                      <a:r>
                        <a:rPr lang="nl-NL" sz="1400" b="1" dirty="0"/>
                        <a:t>5,1</a:t>
                      </a:r>
                    </a:p>
                  </a:txBody>
                  <a:tcPr marL="68580" marR="68580" marT="34290" marB="34290"/>
                </a:tc>
                <a:tc>
                  <a:txBody>
                    <a:bodyPr/>
                    <a:lstStyle/>
                    <a:p>
                      <a:r>
                        <a:rPr lang="nl-NL" sz="1400" b="1" dirty="0"/>
                        <a:t>5,6 = 6</a:t>
                      </a:r>
                    </a:p>
                  </a:txBody>
                  <a:tcPr marL="68580" marR="68580" marT="34290" marB="34290"/>
                </a:tc>
                <a:extLst>
                  <a:ext uri="{0D108BD9-81ED-4DB2-BD59-A6C34878D82A}">
                    <a16:rowId xmlns:a16="http://schemas.microsoft.com/office/drawing/2014/main" val="44597982"/>
                  </a:ext>
                </a:extLst>
              </a:tr>
              <a:tr h="278130">
                <a:tc>
                  <a:txBody>
                    <a:bodyPr/>
                    <a:lstStyle/>
                    <a:p>
                      <a:r>
                        <a:rPr lang="nl-NL" sz="1400" b="1" dirty="0"/>
                        <a:t>Economie</a:t>
                      </a:r>
                    </a:p>
                  </a:txBody>
                  <a:tcPr marL="68580" marR="68580" marT="34290" marB="34290"/>
                </a:tc>
                <a:tc>
                  <a:txBody>
                    <a:bodyPr/>
                    <a:lstStyle/>
                    <a:p>
                      <a:r>
                        <a:rPr lang="nl-NL" sz="1400" b="1" dirty="0"/>
                        <a:t>4,8</a:t>
                      </a:r>
                    </a:p>
                  </a:txBody>
                  <a:tcPr marL="68580" marR="68580" marT="34290" marB="34290"/>
                </a:tc>
                <a:tc>
                  <a:txBody>
                    <a:bodyPr/>
                    <a:lstStyle/>
                    <a:p>
                      <a:r>
                        <a:rPr lang="nl-NL" sz="1400" b="1" dirty="0"/>
                        <a:t>4,9</a:t>
                      </a:r>
                    </a:p>
                  </a:txBody>
                  <a:tcPr marL="68580" marR="68580" marT="34290" marB="34290"/>
                </a:tc>
                <a:tc>
                  <a:txBody>
                    <a:bodyPr/>
                    <a:lstStyle/>
                    <a:p>
                      <a:r>
                        <a:rPr lang="nl-NL" sz="1400" b="1" dirty="0"/>
                        <a:t>4,9 = 5</a:t>
                      </a:r>
                    </a:p>
                  </a:txBody>
                  <a:tcPr marL="68580" marR="68580" marT="34290" marB="34290"/>
                </a:tc>
                <a:extLst>
                  <a:ext uri="{0D108BD9-81ED-4DB2-BD59-A6C34878D82A}">
                    <a16:rowId xmlns:a16="http://schemas.microsoft.com/office/drawing/2014/main" val="1271193387"/>
                  </a:ext>
                </a:extLst>
              </a:tr>
              <a:tr h="278130">
                <a:tc>
                  <a:txBody>
                    <a:bodyPr/>
                    <a:lstStyle/>
                    <a:p>
                      <a:r>
                        <a:rPr lang="nl-NL" sz="1400" b="1" dirty="0"/>
                        <a:t>Aardrijkskunde</a:t>
                      </a:r>
                    </a:p>
                  </a:txBody>
                  <a:tcPr marL="68580" marR="68580" marT="34290" marB="34290"/>
                </a:tc>
                <a:tc>
                  <a:txBody>
                    <a:bodyPr/>
                    <a:lstStyle/>
                    <a:p>
                      <a:r>
                        <a:rPr lang="nl-NL" sz="1400" b="1" dirty="0"/>
                        <a:t>5,7</a:t>
                      </a:r>
                    </a:p>
                  </a:txBody>
                  <a:tcPr marL="68580" marR="68580" marT="34290" marB="34290"/>
                </a:tc>
                <a:tc>
                  <a:txBody>
                    <a:bodyPr/>
                    <a:lstStyle/>
                    <a:p>
                      <a:r>
                        <a:rPr lang="nl-NL" sz="1400" b="1" dirty="0"/>
                        <a:t>5,5</a:t>
                      </a:r>
                    </a:p>
                  </a:txBody>
                  <a:tcPr marL="68580" marR="68580" marT="34290" marB="34290"/>
                </a:tc>
                <a:tc>
                  <a:txBody>
                    <a:bodyPr/>
                    <a:lstStyle/>
                    <a:p>
                      <a:r>
                        <a:rPr lang="nl-NL" sz="1400" b="1" dirty="0"/>
                        <a:t>5,6 = 6</a:t>
                      </a:r>
                    </a:p>
                  </a:txBody>
                  <a:tcPr marL="68580" marR="68580" marT="34290" marB="34290"/>
                </a:tc>
                <a:extLst>
                  <a:ext uri="{0D108BD9-81ED-4DB2-BD59-A6C34878D82A}">
                    <a16:rowId xmlns:a16="http://schemas.microsoft.com/office/drawing/2014/main" val="2576180008"/>
                  </a:ext>
                </a:extLst>
              </a:tr>
              <a:tr h="278130">
                <a:tc>
                  <a:txBody>
                    <a:bodyPr/>
                    <a:lstStyle/>
                    <a:p>
                      <a:r>
                        <a:rPr lang="nl-NL" sz="1400" b="1" dirty="0"/>
                        <a:t>Maatschappijleer</a:t>
                      </a:r>
                    </a:p>
                  </a:txBody>
                  <a:tcPr marL="68580" marR="68580" marT="34290" marB="34290"/>
                </a:tc>
                <a:tc>
                  <a:txBody>
                    <a:bodyPr/>
                    <a:lstStyle/>
                    <a:p>
                      <a:r>
                        <a:rPr lang="nl-NL" sz="1400" b="1" dirty="0"/>
                        <a:t>7,0</a:t>
                      </a:r>
                    </a:p>
                  </a:txBody>
                  <a:tcPr marL="68580" marR="68580" marT="34290" marB="34290"/>
                </a:tc>
                <a:tc>
                  <a:txBody>
                    <a:bodyPr/>
                    <a:lstStyle/>
                    <a:p>
                      <a:endParaRPr lang="nl-NL" sz="1400" b="1" dirty="0"/>
                    </a:p>
                  </a:txBody>
                  <a:tcPr marL="68580" marR="68580" marT="34290" marB="34290"/>
                </a:tc>
                <a:tc>
                  <a:txBody>
                    <a:bodyPr/>
                    <a:lstStyle/>
                    <a:p>
                      <a:r>
                        <a:rPr lang="nl-NL" sz="1400" b="1" dirty="0"/>
                        <a:t>= 7</a:t>
                      </a:r>
                    </a:p>
                  </a:txBody>
                  <a:tcPr marL="68580" marR="68580" marT="34290" marB="34290"/>
                </a:tc>
                <a:extLst>
                  <a:ext uri="{0D108BD9-81ED-4DB2-BD59-A6C34878D82A}">
                    <a16:rowId xmlns:a16="http://schemas.microsoft.com/office/drawing/2014/main" val="3681457001"/>
                  </a:ext>
                </a:extLst>
              </a:tr>
              <a:tr h="278130">
                <a:tc>
                  <a:txBody>
                    <a:bodyPr/>
                    <a:lstStyle/>
                    <a:p>
                      <a:endParaRPr lang="nl-NL" sz="1400" b="1" dirty="0"/>
                    </a:p>
                  </a:txBody>
                  <a:tcPr marL="68580" marR="68580" marT="34290" marB="34290"/>
                </a:tc>
                <a:tc>
                  <a:txBody>
                    <a:bodyPr/>
                    <a:lstStyle/>
                    <a:p>
                      <a:endParaRPr lang="nl-NL" sz="1400" b="1" dirty="0"/>
                    </a:p>
                  </a:txBody>
                  <a:tcPr marL="68580" marR="68580" marT="34290" marB="34290"/>
                </a:tc>
                <a:tc>
                  <a:txBody>
                    <a:bodyPr/>
                    <a:lstStyle/>
                    <a:p>
                      <a:endParaRPr lang="nl-NL" sz="1400" b="1" dirty="0"/>
                    </a:p>
                  </a:txBody>
                  <a:tcPr marL="68580" marR="68580" marT="34290" marB="34290"/>
                </a:tc>
                <a:tc>
                  <a:txBody>
                    <a:bodyPr/>
                    <a:lstStyle/>
                    <a:p>
                      <a:endParaRPr lang="nl-NL" sz="1400" b="1" dirty="0"/>
                    </a:p>
                  </a:txBody>
                  <a:tcPr marL="68580" marR="68580" marT="34290" marB="34290"/>
                </a:tc>
                <a:extLst>
                  <a:ext uri="{0D108BD9-81ED-4DB2-BD59-A6C34878D82A}">
                    <a16:rowId xmlns:a16="http://schemas.microsoft.com/office/drawing/2014/main" val="1651090554"/>
                  </a:ext>
                </a:extLst>
              </a:tr>
            </a:tbl>
          </a:graphicData>
        </a:graphic>
      </p:graphicFrame>
      <p:sp>
        <p:nvSpPr>
          <p:cNvPr id="5" name="Ovaal 4">
            <a:extLst>
              <a:ext uri="{FF2B5EF4-FFF2-40B4-BE49-F238E27FC236}">
                <a16:creationId xmlns:a16="http://schemas.microsoft.com/office/drawing/2014/main" id="{4FEA446C-1018-4526-9FEF-D3A4056776FA}"/>
              </a:ext>
            </a:extLst>
          </p:cNvPr>
          <p:cNvSpPr/>
          <p:nvPr/>
        </p:nvSpPr>
        <p:spPr>
          <a:xfrm>
            <a:off x="5799346" y="2264646"/>
            <a:ext cx="823969" cy="2531051"/>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nl-NL" sz="1350"/>
          </a:p>
        </p:txBody>
      </p:sp>
      <p:sp>
        <p:nvSpPr>
          <p:cNvPr id="6" name="Bijschrift: lijn 5">
            <a:extLst>
              <a:ext uri="{FF2B5EF4-FFF2-40B4-BE49-F238E27FC236}">
                <a16:creationId xmlns:a16="http://schemas.microsoft.com/office/drawing/2014/main" id="{C175A047-DAEA-4BA4-93B3-A4126CAC06EF}"/>
              </a:ext>
            </a:extLst>
          </p:cNvPr>
          <p:cNvSpPr/>
          <p:nvPr/>
        </p:nvSpPr>
        <p:spPr>
          <a:xfrm>
            <a:off x="7263103" y="1215849"/>
            <a:ext cx="2626940" cy="1115316"/>
          </a:xfrm>
          <a:prstGeom prst="borderCallout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350" b="1" dirty="0">
                <a:solidFill>
                  <a:schemeClr val="tx1"/>
                </a:solidFill>
              </a:rPr>
              <a:t>Is dit minstens een 5,5 gemiddeld? </a:t>
            </a:r>
          </a:p>
          <a:p>
            <a:pPr algn="ctr"/>
            <a:r>
              <a:rPr lang="nl-NL" sz="1350" b="1" dirty="0">
                <a:solidFill>
                  <a:schemeClr val="tx1"/>
                </a:solidFill>
              </a:rPr>
              <a:t>6,1 + 5,1 + 5,7 + 5,1 + 4,9 + 5,5 / 6 =</a:t>
            </a:r>
          </a:p>
          <a:p>
            <a:pPr algn="ctr"/>
            <a:r>
              <a:rPr lang="nl-NL" sz="1350" b="1" dirty="0">
                <a:solidFill>
                  <a:schemeClr val="tx1"/>
                </a:solidFill>
              </a:rPr>
              <a:t>5,4 </a:t>
            </a:r>
            <a:r>
              <a:rPr lang="nl-NL" sz="1350" b="1" dirty="0">
                <a:solidFill>
                  <a:schemeClr val="tx1"/>
                </a:solidFill>
                <a:sym typeface="Wingdings" panose="05000000000000000000" pitchFamily="2" charset="2"/>
              </a:rPr>
              <a:t> dus herkansing</a:t>
            </a:r>
            <a:endParaRPr lang="nl-NL" sz="1350" b="1" dirty="0">
              <a:solidFill>
                <a:schemeClr val="tx1"/>
              </a:solidFill>
            </a:endParaRPr>
          </a:p>
        </p:txBody>
      </p:sp>
      <p:sp>
        <p:nvSpPr>
          <p:cNvPr id="7" name="Ovaal 6">
            <a:extLst>
              <a:ext uri="{FF2B5EF4-FFF2-40B4-BE49-F238E27FC236}">
                <a16:creationId xmlns:a16="http://schemas.microsoft.com/office/drawing/2014/main" id="{0801BDBC-94AA-46B5-8B5F-05F9EFA238E0}"/>
              </a:ext>
            </a:extLst>
          </p:cNvPr>
          <p:cNvSpPr/>
          <p:nvPr/>
        </p:nvSpPr>
        <p:spPr>
          <a:xfrm>
            <a:off x="7726535" y="2436858"/>
            <a:ext cx="1098599" cy="2531051"/>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nl-NL" sz="1350"/>
          </a:p>
        </p:txBody>
      </p:sp>
      <p:sp>
        <p:nvSpPr>
          <p:cNvPr id="10" name="Rechthoek 9">
            <a:extLst>
              <a:ext uri="{FF2B5EF4-FFF2-40B4-BE49-F238E27FC236}">
                <a16:creationId xmlns:a16="http://schemas.microsoft.com/office/drawing/2014/main" id="{35C04EA8-8FC7-40E7-80B2-01D7FA217333}"/>
              </a:ext>
            </a:extLst>
          </p:cNvPr>
          <p:cNvSpPr/>
          <p:nvPr/>
        </p:nvSpPr>
        <p:spPr>
          <a:xfrm>
            <a:off x="5511533" y="5345098"/>
            <a:ext cx="2764301" cy="70690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350" b="1" dirty="0">
                <a:solidFill>
                  <a:schemeClr val="tx1"/>
                </a:solidFill>
              </a:rPr>
              <a:t>Genoeg compensatie. JA. 2 x 5 mag als alle andere cijfers een 6 of hoger zijn.</a:t>
            </a:r>
          </a:p>
        </p:txBody>
      </p:sp>
    </p:spTree>
    <p:extLst>
      <p:ext uri="{BB962C8B-B14F-4D97-AF65-F5344CB8AC3E}">
        <p14:creationId xmlns:p14="http://schemas.microsoft.com/office/powerpoint/2010/main" val="1337048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2C218E-1F2B-3622-A09E-4D8F87CEEB6C}"/>
              </a:ext>
            </a:extLst>
          </p:cNvPr>
          <p:cNvSpPr>
            <a:spLocks noGrp="1"/>
          </p:cNvSpPr>
          <p:nvPr>
            <p:ph type="title"/>
          </p:nvPr>
        </p:nvSpPr>
        <p:spPr/>
        <p:txBody>
          <a:bodyPr/>
          <a:lstStyle/>
          <a:p>
            <a:r>
              <a:rPr lang="nl-NL" dirty="0"/>
              <a:t>Uitslagbepaling conform bestaande regels</a:t>
            </a:r>
            <a:br>
              <a:rPr lang="nl-NL" dirty="0"/>
            </a:br>
            <a:r>
              <a:rPr lang="nl-NL" dirty="0"/>
              <a:t>havo/vwo</a:t>
            </a:r>
          </a:p>
        </p:txBody>
      </p:sp>
      <p:sp>
        <p:nvSpPr>
          <p:cNvPr id="3" name="Tijdelijke aanduiding voor inhoud 2">
            <a:extLst>
              <a:ext uri="{FF2B5EF4-FFF2-40B4-BE49-F238E27FC236}">
                <a16:creationId xmlns:a16="http://schemas.microsoft.com/office/drawing/2014/main" id="{F4EB90B7-9F67-1247-F5FC-55AE3F4EBA90}"/>
              </a:ext>
            </a:extLst>
          </p:cNvPr>
          <p:cNvSpPr>
            <a:spLocks noGrp="1"/>
          </p:cNvSpPr>
          <p:nvPr>
            <p:ph idx="1"/>
          </p:nvPr>
        </p:nvSpPr>
        <p:spPr/>
        <p:txBody>
          <a:bodyPr>
            <a:normAutofit fontScale="92500" lnSpcReduction="20000"/>
          </a:bodyPr>
          <a:lstStyle/>
          <a:p>
            <a:pPr>
              <a:lnSpc>
                <a:spcPct val="110000"/>
              </a:lnSpc>
            </a:pPr>
            <a:r>
              <a:rPr lang="nl-NL" b="1" dirty="0"/>
              <a:t>De kernvakkenregel: max. één 5 is toegestaan bij de kernvakken ( Nederlands, Engels en wiskunde A/B/C) </a:t>
            </a:r>
          </a:p>
          <a:p>
            <a:pPr>
              <a:lnSpc>
                <a:spcPct val="110000"/>
              </a:lnSpc>
            </a:pPr>
            <a:r>
              <a:rPr lang="nl-NL" b="1" dirty="0"/>
              <a:t>Het gemiddelde van de CE-cijfers moet samen een 5,5 of hoger zijn.</a:t>
            </a:r>
          </a:p>
          <a:p>
            <a:pPr lvl="0">
              <a:lnSpc>
                <a:spcPct val="110000"/>
              </a:lnSpc>
              <a:spcAft>
                <a:spcPts val="800"/>
              </a:spcAft>
            </a:pPr>
            <a:r>
              <a:rPr lang="nl-NL" b="1" dirty="0">
                <a:latin typeface="Calibri" panose="020F0502020204030204" pitchFamily="34" charset="0"/>
                <a:ea typeface="Calibri" panose="020F0502020204030204" pitchFamily="34" charset="0"/>
                <a:cs typeface="Calibri" panose="020F0502020204030204" pitchFamily="34" charset="0"/>
              </a:rPr>
              <a:t>A</a:t>
            </a:r>
            <a:r>
              <a:rPr lang="nl-NL" b="1" dirty="0">
                <a:effectLst/>
                <a:latin typeface="Calibri" panose="020F0502020204030204" pitchFamily="34" charset="0"/>
                <a:ea typeface="Calibri" panose="020F0502020204030204" pitchFamily="34" charset="0"/>
                <a:cs typeface="Calibri" panose="020F0502020204030204" pitchFamily="34" charset="0"/>
              </a:rPr>
              <a:t>l je eindcijfers zijn 6 of hoger, of</a:t>
            </a:r>
          </a:p>
          <a:p>
            <a:pPr algn="l">
              <a:buFont typeface="Arial" panose="020B0604020202020204" pitchFamily="34" charset="0"/>
              <a:buChar char="•"/>
            </a:pPr>
            <a:r>
              <a:rPr lang="nl-NL" b="1" i="0" dirty="0">
                <a:solidFill>
                  <a:srgbClr val="000000"/>
                </a:solidFill>
                <a:effectLst/>
                <a:latin typeface="RO Sans"/>
              </a:rPr>
              <a:t>je één 5 hebt en al je andere eindcijfers 6 of hoger zijn;</a:t>
            </a:r>
          </a:p>
          <a:p>
            <a:pPr algn="l">
              <a:buFont typeface="Arial" panose="020B0604020202020204" pitchFamily="34" charset="0"/>
              <a:buChar char="•"/>
            </a:pPr>
            <a:r>
              <a:rPr lang="nl-NL" b="1" i="0" dirty="0">
                <a:solidFill>
                  <a:srgbClr val="000000"/>
                </a:solidFill>
                <a:effectLst/>
                <a:latin typeface="RO Sans"/>
              </a:rPr>
              <a:t>je één 4 hebt en al je andere eindcijfers 6 of hoger zijn. En het gemiddelde van al je eindcijfers ten minste 6,0 is;</a:t>
            </a:r>
          </a:p>
          <a:p>
            <a:pPr algn="l">
              <a:buFont typeface="Arial" panose="020B0604020202020204" pitchFamily="34" charset="0"/>
              <a:buChar char="•"/>
            </a:pPr>
            <a:r>
              <a:rPr lang="nl-NL" b="1" i="0" dirty="0">
                <a:solidFill>
                  <a:srgbClr val="000000"/>
                </a:solidFill>
                <a:effectLst/>
                <a:latin typeface="RO Sans"/>
              </a:rPr>
              <a:t>je 2 keer een 5 hebt, of één 5 en één 4, en al je andere eindcijfers 6 of hoger zijn. En het gemiddelde van al je eindcijfers ten minste 6,0 is; </a:t>
            </a:r>
          </a:p>
          <a:p>
            <a:pPr algn="l">
              <a:buFont typeface="Arial" panose="020B0604020202020204" pitchFamily="34" charset="0"/>
              <a:buChar char="•"/>
            </a:pPr>
            <a:r>
              <a:rPr lang="nl-NL" b="1" i="0" dirty="0">
                <a:solidFill>
                  <a:srgbClr val="000000"/>
                </a:solidFill>
                <a:effectLst/>
                <a:latin typeface="RO Sans"/>
              </a:rPr>
              <a:t>geen eindcijfer lager is dan een 4.  Het combinatiecijfer en de individuele eindcijfers in het combinatiecijfer tellen ook mee voor deze regel.</a:t>
            </a:r>
          </a:p>
          <a:p>
            <a:endParaRPr lang="nl-NL" dirty="0"/>
          </a:p>
        </p:txBody>
      </p:sp>
    </p:spTree>
    <p:extLst>
      <p:ext uri="{BB962C8B-B14F-4D97-AF65-F5344CB8AC3E}">
        <p14:creationId xmlns:p14="http://schemas.microsoft.com/office/powerpoint/2010/main" val="1856814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A6618C0-C506-49C7-8076-02368321C637}"/>
              </a:ext>
            </a:extLst>
          </p:cNvPr>
          <p:cNvSpPr>
            <a:spLocks noGrp="1"/>
          </p:cNvSpPr>
          <p:nvPr>
            <p:ph type="title"/>
          </p:nvPr>
        </p:nvSpPr>
        <p:spPr>
          <a:xfrm>
            <a:off x="838200" y="375636"/>
            <a:ext cx="10515600" cy="1325563"/>
          </a:xfrm>
        </p:spPr>
        <p:txBody>
          <a:bodyPr>
            <a:normAutofit/>
          </a:bodyPr>
          <a:lstStyle/>
          <a:p>
            <a:r>
              <a:rPr lang="nl-NL" b="1" dirty="0"/>
              <a:t>Geslaagd of niet geslaagd</a:t>
            </a:r>
          </a:p>
        </p:txBody>
      </p:sp>
      <p:graphicFrame>
        <p:nvGraphicFramePr>
          <p:cNvPr id="4" name="Tabel 4">
            <a:extLst>
              <a:ext uri="{FF2B5EF4-FFF2-40B4-BE49-F238E27FC236}">
                <a16:creationId xmlns:a16="http://schemas.microsoft.com/office/drawing/2014/main" id="{5C09DD4B-0546-4829-A3F8-9BEB6C067A3F}"/>
              </a:ext>
            </a:extLst>
          </p:cNvPr>
          <p:cNvGraphicFramePr>
            <a:graphicFrameLocks noGrp="1"/>
          </p:cNvGraphicFramePr>
          <p:nvPr>
            <p:ph idx="1"/>
          </p:nvPr>
        </p:nvGraphicFramePr>
        <p:xfrm>
          <a:off x="2151773" y="2500265"/>
          <a:ext cx="7543796" cy="2537460"/>
        </p:xfrm>
        <a:graphic>
          <a:graphicData uri="http://schemas.openxmlformats.org/drawingml/2006/table">
            <a:tbl>
              <a:tblPr firstRow="1" bandRow="1">
                <a:tableStyleId>{5C22544A-7EE6-4342-B048-85BDC9FD1C3A}</a:tableStyleId>
              </a:tblPr>
              <a:tblGrid>
                <a:gridCol w="1885949">
                  <a:extLst>
                    <a:ext uri="{9D8B030D-6E8A-4147-A177-3AD203B41FA5}">
                      <a16:colId xmlns:a16="http://schemas.microsoft.com/office/drawing/2014/main" val="2322084247"/>
                    </a:ext>
                  </a:extLst>
                </a:gridCol>
                <a:gridCol w="1885949">
                  <a:extLst>
                    <a:ext uri="{9D8B030D-6E8A-4147-A177-3AD203B41FA5}">
                      <a16:colId xmlns:a16="http://schemas.microsoft.com/office/drawing/2014/main" val="4016948418"/>
                    </a:ext>
                  </a:extLst>
                </a:gridCol>
                <a:gridCol w="2002398">
                  <a:extLst>
                    <a:ext uri="{9D8B030D-6E8A-4147-A177-3AD203B41FA5}">
                      <a16:colId xmlns:a16="http://schemas.microsoft.com/office/drawing/2014/main" val="2824695181"/>
                    </a:ext>
                  </a:extLst>
                </a:gridCol>
                <a:gridCol w="1769500">
                  <a:extLst>
                    <a:ext uri="{9D8B030D-6E8A-4147-A177-3AD203B41FA5}">
                      <a16:colId xmlns:a16="http://schemas.microsoft.com/office/drawing/2014/main" val="433804977"/>
                    </a:ext>
                  </a:extLst>
                </a:gridCol>
              </a:tblGrid>
              <a:tr h="278130">
                <a:tc>
                  <a:txBody>
                    <a:bodyPr/>
                    <a:lstStyle/>
                    <a:p>
                      <a:endParaRPr lang="nl-NL" sz="1400" b="1" dirty="0"/>
                    </a:p>
                  </a:txBody>
                  <a:tcPr marL="68580" marR="68580" marT="34290" marB="34290"/>
                </a:tc>
                <a:tc>
                  <a:txBody>
                    <a:bodyPr/>
                    <a:lstStyle/>
                    <a:p>
                      <a:r>
                        <a:rPr lang="nl-NL" sz="1400" b="1" dirty="0">
                          <a:solidFill>
                            <a:schemeClr val="bg1"/>
                          </a:solidFill>
                        </a:rPr>
                        <a:t>SE</a:t>
                      </a:r>
                    </a:p>
                  </a:txBody>
                  <a:tcPr marL="68580" marR="68580" marT="34290" marB="34290"/>
                </a:tc>
                <a:tc>
                  <a:txBody>
                    <a:bodyPr/>
                    <a:lstStyle/>
                    <a:p>
                      <a:r>
                        <a:rPr lang="nl-NL" sz="1400" b="1" dirty="0">
                          <a:solidFill>
                            <a:schemeClr val="bg1"/>
                          </a:solidFill>
                        </a:rPr>
                        <a:t>CE</a:t>
                      </a:r>
                    </a:p>
                  </a:txBody>
                  <a:tcPr marL="68580" marR="68580" marT="34290" marB="34290"/>
                </a:tc>
                <a:tc>
                  <a:txBody>
                    <a:bodyPr/>
                    <a:lstStyle/>
                    <a:p>
                      <a:r>
                        <a:rPr lang="nl-NL" sz="1400" b="1" dirty="0">
                          <a:solidFill>
                            <a:schemeClr val="bg1"/>
                          </a:solidFill>
                        </a:rPr>
                        <a:t>Eindcijfer</a:t>
                      </a:r>
                    </a:p>
                  </a:txBody>
                  <a:tcPr marL="68580" marR="68580" marT="34290" marB="34290"/>
                </a:tc>
                <a:extLst>
                  <a:ext uri="{0D108BD9-81ED-4DB2-BD59-A6C34878D82A}">
                    <a16:rowId xmlns:a16="http://schemas.microsoft.com/office/drawing/2014/main" val="643295222"/>
                  </a:ext>
                </a:extLst>
              </a:tr>
              <a:tr h="278130">
                <a:tc>
                  <a:txBody>
                    <a:bodyPr/>
                    <a:lstStyle/>
                    <a:p>
                      <a:r>
                        <a:rPr lang="nl-NL" sz="1400" b="1" dirty="0"/>
                        <a:t>Nederlands</a:t>
                      </a:r>
                    </a:p>
                  </a:txBody>
                  <a:tcPr marL="68580" marR="68580" marT="34290" marB="34290"/>
                </a:tc>
                <a:tc>
                  <a:txBody>
                    <a:bodyPr/>
                    <a:lstStyle/>
                    <a:p>
                      <a:r>
                        <a:rPr lang="nl-NL" sz="1400" b="1"/>
                        <a:t>6,9</a:t>
                      </a:r>
                      <a:endParaRPr lang="nl-NL" sz="1400" b="1" dirty="0"/>
                    </a:p>
                  </a:txBody>
                  <a:tcPr marL="68580" marR="68580" marT="34290" marB="34290"/>
                </a:tc>
                <a:tc>
                  <a:txBody>
                    <a:bodyPr/>
                    <a:lstStyle/>
                    <a:p>
                      <a:r>
                        <a:rPr lang="nl-NL" sz="1400" b="1" dirty="0"/>
                        <a:t>6,1</a:t>
                      </a:r>
                    </a:p>
                  </a:txBody>
                  <a:tcPr marL="68580" marR="68580" marT="34290" marB="34290"/>
                </a:tc>
                <a:tc>
                  <a:txBody>
                    <a:bodyPr/>
                    <a:lstStyle/>
                    <a:p>
                      <a:r>
                        <a:rPr lang="nl-NL" sz="1400" b="1" dirty="0"/>
                        <a:t>6,5 = 7</a:t>
                      </a:r>
                    </a:p>
                  </a:txBody>
                  <a:tcPr marL="68580" marR="68580" marT="34290" marB="34290"/>
                </a:tc>
                <a:extLst>
                  <a:ext uri="{0D108BD9-81ED-4DB2-BD59-A6C34878D82A}">
                    <a16:rowId xmlns:a16="http://schemas.microsoft.com/office/drawing/2014/main" val="3295327293"/>
                  </a:ext>
                </a:extLst>
              </a:tr>
              <a:tr h="278130">
                <a:tc>
                  <a:txBody>
                    <a:bodyPr/>
                    <a:lstStyle/>
                    <a:p>
                      <a:r>
                        <a:rPr lang="nl-NL" sz="1400" b="1" dirty="0"/>
                        <a:t>Engels</a:t>
                      </a:r>
                    </a:p>
                  </a:txBody>
                  <a:tcPr marL="68580" marR="68580" marT="34290" marB="34290"/>
                </a:tc>
                <a:tc>
                  <a:txBody>
                    <a:bodyPr/>
                    <a:lstStyle/>
                    <a:p>
                      <a:r>
                        <a:rPr lang="nl-NL" sz="1400" b="1" dirty="0"/>
                        <a:t>5,5</a:t>
                      </a:r>
                    </a:p>
                  </a:txBody>
                  <a:tcPr marL="68580" marR="68580" marT="34290" marB="34290"/>
                </a:tc>
                <a:tc>
                  <a:txBody>
                    <a:bodyPr/>
                    <a:lstStyle/>
                    <a:p>
                      <a:r>
                        <a:rPr lang="nl-NL" sz="1400" b="1" dirty="0"/>
                        <a:t>5,1</a:t>
                      </a:r>
                    </a:p>
                  </a:txBody>
                  <a:tcPr marL="68580" marR="68580" marT="34290" marB="34290"/>
                </a:tc>
                <a:tc>
                  <a:txBody>
                    <a:bodyPr/>
                    <a:lstStyle/>
                    <a:p>
                      <a:r>
                        <a:rPr lang="nl-NL" sz="1400" b="1" dirty="0"/>
                        <a:t>5,3 = 5</a:t>
                      </a:r>
                    </a:p>
                  </a:txBody>
                  <a:tcPr marL="68580" marR="68580" marT="34290" marB="34290"/>
                </a:tc>
                <a:extLst>
                  <a:ext uri="{0D108BD9-81ED-4DB2-BD59-A6C34878D82A}">
                    <a16:rowId xmlns:a16="http://schemas.microsoft.com/office/drawing/2014/main" val="3038507281"/>
                  </a:ext>
                </a:extLst>
              </a:tr>
              <a:tr h="278130">
                <a:tc>
                  <a:txBody>
                    <a:bodyPr/>
                    <a:lstStyle/>
                    <a:p>
                      <a:r>
                        <a:rPr lang="nl-NL" sz="1400" b="1" dirty="0"/>
                        <a:t>Wiskunde</a:t>
                      </a:r>
                    </a:p>
                  </a:txBody>
                  <a:tcPr marL="68580" marR="68580" marT="34290" marB="34290"/>
                </a:tc>
                <a:tc>
                  <a:txBody>
                    <a:bodyPr/>
                    <a:lstStyle/>
                    <a:p>
                      <a:r>
                        <a:rPr lang="nl-NL" sz="1400" b="1" dirty="0"/>
                        <a:t>5,3</a:t>
                      </a:r>
                    </a:p>
                  </a:txBody>
                  <a:tcPr marL="68580" marR="68580" marT="34290" marB="34290"/>
                </a:tc>
                <a:tc>
                  <a:txBody>
                    <a:bodyPr/>
                    <a:lstStyle/>
                    <a:p>
                      <a:r>
                        <a:rPr lang="nl-NL" sz="1400" b="1" dirty="0"/>
                        <a:t>5,7</a:t>
                      </a:r>
                    </a:p>
                  </a:txBody>
                  <a:tcPr marL="68580" marR="68580" marT="34290" marB="34290"/>
                </a:tc>
                <a:tc>
                  <a:txBody>
                    <a:bodyPr/>
                    <a:lstStyle/>
                    <a:p>
                      <a:r>
                        <a:rPr lang="nl-NL" sz="1400" b="1" dirty="0"/>
                        <a:t>5,5 = 6</a:t>
                      </a:r>
                    </a:p>
                  </a:txBody>
                  <a:tcPr marL="68580" marR="68580" marT="34290" marB="34290"/>
                </a:tc>
                <a:extLst>
                  <a:ext uri="{0D108BD9-81ED-4DB2-BD59-A6C34878D82A}">
                    <a16:rowId xmlns:a16="http://schemas.microsoft.com/office/drawing/2014/main" val="166488967"/>
                  </a:ext>
                </a:extLst>
              </a:tr>
              <a:tr h="278130">
                <a:tc>
                  <a:txBody>
                    <a:bodyPr/>
                    <a:lstStyle/>
                    <a:p>
                      <a:r>
                        <a:rPr lang="nl-NL" sz="1400" b="1" dirty="0"/>
                        <a:t>Geschiedenis </a:t>
                      </a:r>
                    </a:p>
                  </a:txBody>
                  <a:tcPr marL="68580" marR="68580" marT="34290" marB="34290"/>
                </a:tc>
                <a:tc>
                  <a:txBody>
                    <a:bodyPr/>
                    <a:lstStyle/>
                    <a:p>
                      <a:r>
                        <a:rPr lang="nl-NL" sz="1400" b="1" dirty="0"/>
                        <a:t>6,1</a:t>
                      </a:r>
                    </a:p>
                  </a:txBody>
                  <a:tcPr marL="68580" marR="68580" marT="34290" marB="34290"/>
                </a:tc>
                <a:tc>
                  <a:txBody>
                    <a:bodyPr/>
                    <a:lstStyle/>
                    <a:p>
                      <a:r>
                        <a:rPr lang="nl-NL" sz="1400" b="1" dirty="0"/>
                        <a:t>5,1</a:t>
                      </a:r>
                    </a:p>
                  </a:txBody>
                  <a:tcPr marL="68580" marR="68580" marT="34290" marB="34290"/>
                </a:tc>
                <a:tc>
                  <a:txBody>
                    <a:bodyPr/>
                    <a:lstStyle/>
                    <a:p>
                      <a:r>
                        <a:rPr lang="nl-NL" sz="1400" b="1" dirty="0"/>
                        <a:t>5,6 = 6</a:t>
                      </a:r>
                    </a:p>
                  </a:txBody>
                  <a:tcPr marL="68580" marR="68580" marT="34290" marB="34290"/>
                </a:tc>
                <a:extLst>
                  <a:ext uri="{0D108BD9-81ED-4DB2-BD59-A6C34878D82A}">
                    <a16:rowId xmlns:a16="http://schemas.microsoft.com/office/drawing/2014/main" val="44597982"/>
                  </a:ext>
                </a:extLst>
              </a:tr>
              <a:tr h="278130">
                <a:tc>
                  <a:txBody>
                    <a:bodyPr/>
                    <a:lstStyle/>
                    <a:p>
                      <a:r>
                        <a:rPr lang="nl-NL" sz="1400" b="1" dirty="0"/>
                        <a:t>Economie</a:t>
                      </a:r>
                    </a:p>
                  </a:txBody>
                  <a:tcPr marL="68580" marR="68580" marT="34290" marB="34290"/>
                </a:tc>
                <a:tc>
                  <a:txBody>
                    <a:bodyPr/>
                    <a:lstStyle/>
                    <a:p>
                      <a:r>
                        <a:rPr lang="nl-NL" sz="1400" b="1" dirty="0"/>
                        <a:t>4,8</a:t>
                      </a:r>
                    </a:p>
                  </a:txBody>
                  <a:tcPr marL="68580" marR="68580" marT="34290" marB="34290"/>
                </a:tc>
                <a:tc>
                  <a:txBody>
                    <a:bodyPr/>
                    <a:lstStyle/>
                    <a:p>
                      <a:r>
                        <a:rPr lang="nl-NL" sz="1400" b="1" dirty="0"/>
                        <a:t>4,9</a:t>
                      </a:r>
                    </a:p>
                  </a:txBody>
                  <a:tcPr marL="68580" marR="68580" marT="34290" marB="34290"/>
                </a:tc>
                <a:tc>
                  <a:txBody>
                    <a:bodyPr/>
                    <a:lstStyle/>
                    <a:p>
                      <a:r>
                        <a:rPr lang="nl-NL" sz="1400" b="1" dirty="0"/>
                        <a:t>4,9 = 5</a:t>
                      </a:r>
                    </a:p>
                  </a:txBody>
                  <a:tcPr marL="68580" marR="68580" marT="34290" marB="34290"/>
                </a:tc>
                <a:extLst>
                  <a:ext uri="{0D108BD9-81ED-4DB2-BD59-A6C34878D82A}">
                    <a16:rowId xmlns:a16="http://schemas.microsoft.com/office/drawing/2014/main" val="1271193387"/>
                  </a:ext>
                </a:extLst>
              </a:tr>
              <a:tr h="278130">
                <a:tc>
                  <a:txBody>
                    <a:bodyPr/>
                    <a:lstStyle/>
                    <a:p>
                      <a:r>
                        <a:rPr lang="nl-NL" sz="1400" b="1" dirty="0"/>
                        <a:t>Aardrijkskunde</a:t>
                      </a:r>
                    </a:p>
                  </a:txBody>
                  <a:tcPr marL="68580" marR="68580" marT="34290" marB="34290"/>
                </a:tc>
                <a:tc>
                  <a:txBody>
                    <a:bodyPr/>
                    <a:lstStyle/>
                    <a:p>
                      <a:r>
                        <a:rPr lang="nl-NL" sz="1400" b="1" dirty="0"/>
                        <a:t>5,7</a:t>
                      </a:r>
                    </a:p>
                  </a:txBody>
                  <a:tcPr marL="68580" marR="68580" marT="34290" marB="34290"/>
                </a:tc>
                <a:tc>
                  <a:txBody>
                    <a:bodyPr/>
                    <a:lstStyle/>
                    <a:p>
                      <a:r>
                        <a:rPr lang="nl-NL" sz="1400" b="1" dirty="0"/>
                        <a:t>5,5</a:t>
                      </a:r>
                    </a:p>
                  </a:txBody>
                  <a:tcPr marL="68580" marR="68580" marT="34290" marB="34290"/>
                </a:tc>
                <a:tc>
                  <a:txBody>
                    <a:bodyPr/>
                    <a:lstStyle/>
                    <a:p>
                      <a:r>
                        <a:rPr lang="nl-NL" sz="1400" b="1" dirty="0"/>
                        <a:t>5,6 = 6</a:t>
                      </a:r>
                    </a:p>
                  </a:txBody>
                  <a:tcPr marL="68580" marR="68580" marT="34290" marB="34290"/>
                </a:tc>
                <a:extLst>
                  <a:ext uri="{0D108BD9-81ED-4DB2-BD59-A6C34878D82A}">
                    <a16:rowId xmlns:a16="http://schemas.microsoft.com/office/drawing/2014/main" val="2576180008"/>
                  </a:ext>
                </a:extLst>
              </a:tr>
              <a:tr h="278130">
                <a:tc>
                  <a:txBody>
                    <a:bodyPr/>
                    <a:lstStyle/>
                    <a:p>
                      <a:r>
                        <a:rPr lang="nl-NL" sz="1400" b="1" dirty="0"/>
                        <a:t>Bedrijfseconomie</a:t>
                      </a:r>
                    </a:p>
                  </a:txBody>
                  <a:tcPr marL="68580" marR="68580" marT="34290" marB="34290"/>
                </a:tc>
                <a:tc>
                  <a:txBody>
                    <a:bodyPr/>
                    <a:lstStyle/>
                    <a:p>
                      <a:r>
                        <a:rPr lang="nl-NL" sz="1400" b="1" dirty="0"/>
                        <a:t>5,7</a:t>
                      </a:r>
                    </a:p>
                  </a:txBody>
                  <a:tcPr marL="68580" marR="68580" marT="34290" marB="34290"/>
                </a:tc>
                <a:tc>
                  <a:txBody>
                    <a:bodyPr/>
                    <a:lstStyle/>
                    <a:p>
                      <a:r>
                        <a:rPr lang="nl-NL" sz="1400" b="1" dirty="0"/>
                        <a:t>5,4</a:t>
                      </a:r>
                    </a:p>
                  </a:txBody>
                  <a:tcPr marL="68580" marR="68580" marT="34290" marB="34290"/>
                </a:tc>
                <a:tc>
                  <a:txBody>
                    <a:bodyPr/>
                    <a:lstStyle/>
                    <a:p>
                      <a:r>
                        <a:rPr lang="nl-NL" sz="1400" b="1" dirty="0"/>
                        <a:t>5,5=  6</a:t>
                      </a:r>
                    </a:p>
                  </a:txBody>
                  <a:tcPr marL="68580" marR="68580" marT="34290" marB="34290"/>
                </a:tc>
                <a:extLst>
                  <a:ext uri="{0D108BD9-81ED-4DB2-BD59-A6C34878D82A}">
                    <a16:rowId xmlns:a16="http://schemas.microsoft.com/office/drawing/2014/main" val="3681457001"/>
                  </a:ext>
                </a:extLst>
              </a:tr>
              <a:tr h="278130">
                <a:tc>
                  <a:txBody>
                    <a:bodyPr/>
                    <a:lstStyle/>
                    <a:p>
                      <a:r>
                        <a:rPr lang="nl-NL" sz="1400" b="1" dirty="0"/>
                        <a:t>combinatiecijfer</a:t>
                      </a:r>
                    </a:p>
                  </a:txBody>
                  <a:tcPr marL="68580" marR="68580" marT="34290" marB="34290"/>
                </a:tc>
                <a:tc>
                  <a:txBody>
                    <a:bodyPr/>
                    <a:lstStyle/>
                    <a:p>
                      <a:r>
                        <a:rPr lang="nl-NL" sz="1400" b="1" dirty="0"/>
                        <a:t>7,0</a:t>
                      </a:r>
                    </a:p>
                  </a:txBody>
                  <a:tcPr marL="68580" marR="68580" marT="34290" marB="34290"/>
                </a:tc>
                <a:tc>
                  <a:txBody>
                    <a:bodyPr/>
                    <a:lstStyle/>
                    <a:p>
                      <a:endParaRPr lang="nl-NL" sz="1400" b="1" dirty="0"/>
                    </a:p>
                  </a:txBody>
                  <a:tcPr marL="68580" marR="68580" marT="34290" marB="34290"/>
                </a:tc>
                <a:tc>
                  <a:txBody>
                    <a:bodyPr/>
                    <a:lstStyle/>
                    <a:p>
                      <a:r>
                        <a:rPr lang="nl-NL" sz="1400" b="1" dirty="0"/>
                        <a:t>7,0=7</a:t>
                      </a:r>
                    </a:p>
                  </a:txBody>
                  <a:tcPr marL="68580" marR="68580" marT="34290" marB="34290"/>
                </a:tc>
                <a:extLst>
                  <a:ext uri="{0D108BD9-81ED-4DB2-BD59-A6C34878D82A}">
                    <a16:rowId xmlns:a16="http://schemas.microsoft.com/office/drawing/2014/main" val="1651090554"/>
                  </a:ext>
                </a:extLst>
              </a:tr>
            </a:tbl>
          </a:graphicData>
        </a:graphic>
      </p:graphicFrame>
      <p:sp>
        <p:nvSpPr>
          <p:cNvPr id="5" name="Ovaal 4">
            <a:extLst>
              <a:ext uri="{FF2B5EF4-FFF2-40B4-BE49-F238E27FC236}">
                <a16:creationId xmlns:a16="http://schemas.microsoft.com/office/drawing/2014/main" id="{4FEA446C-1018-4526-9FEF-D3A4056776FA}"/>
              </a:ext>
            </a:extLst>
          </p:cNvPr>
          <p:cNvSpPr/>
          <p:nvPr/>
        </p:nvSpPr>
        <p:spPr>
          <a:xfrm>
            <a:off x="5684015" y="2331165"/>
            <a:ext cx="823969" cy="2531051"/>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nl-NL" sz="1350"/>
          </a:p>
        </p:txBody>
      </p:sp>
      <p:sp>
        <p:nvSpPr>
          <p:cNvPr id="6" name="Bijschrift: lijn 5">
            <a:extLst>
              <a:ext uri="{FF2B5EF4-FFF2-40B4-BE49-F238E27FC236}">
                <a16:creationId xmlns:a16="http://schemas.microsoft.com/office/drawing/2014/main" id="{C175A047-DAEA-4BA4-93B3-A4126CAC06EF}"/>
              </a:ext>
            </a:extLst>
          </p:cNvPr>
          <p:cNvSpPr/>
          <p:nvPr/>
        </p:nvSpPr>
        <p:spPr>
          <a:xfrm>
            <a:off x="7263103" y="1215849"/>
            <a:ext cx="2626940" cy="1115316"/>
          </a:xfrm>
          <a:prstGeom prst="borderCallout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350" b="1" dirty="0">
                <a:solidFill>
                  <a:schemeClr val="tx1"/>
                </a:solidFill>
              </a:rPr>
              <a:t>Is dit minstens een 5,5 gemiddeld? </a:t>
            </a:r>
          </a:p>
          <a:p>
            <a:pPr algn="ctr"/>
            <a:r>
              <a:rPr lang="nl-NL" sz="1350" b="1" dirty="0">
                <a:solidFill>
                  <a:schemeClr val="tx1"/>
                </a:solidFill>
              </a:rPr>
              <a:t>6,1 + 5,1 + 5,7 + 5,1 + 4,9 </a:t>
            </a:r>
            <a:r>
              <a:rPr lang="nl-NL" sz="1350" b="1">
                <a:solidFill>
                  <a:schemeClr val="tx1"/>
                </a:solidFill>
              </a:rPr>
              <a:t>+ 5,5 + 5,5 =37,8 / 7 </a:t>
            </a:r>
            <a:r>
              <a:rPr lang="nl-NL" sz="1350" b="1" dirty="0">
                <a:solidFill>
                  <a:schemeClr val="tx1"/>
                </a:solidFill>
              </a:rPr>
              <a:t>=</a:t>
            </a:r>
          </a:p>
          <a:p>
            <a:pPr algn="ctr"/>
            <a:r>
              <a:rPr lang="nl-NL" sz="1350" b="1" dirty="0">
                <a:solidFill>
                  <a:schemeClr val="tx1"/>
                </a:solidFill>
              </a:rPr>
              <a:t>5,4 </a:t>
            </a:r>
            <a:r>
              <a:rPr lang="nl-NL" sz="1350" b="1" dirty="0">
                <a:solidFill>
                  <a:schemeClr val="tx1"/>
                </a:solidFill>
                <a:sym typeface="Wingdings" panose="05000000000000000000" pitchFamily="2" charset="2"/>
              </a:rPr>
              <a:t> dus herkansing</a:t>
            </a:r>
            <a:endParaRPr lang="nl-NL" sz="1350" b="1" dirty="0">
              <a:solidFill>
                <a:schemeClr val="tx1"/>
              </a:solidFill>
            </a:endParaRPr>
          </a:p>
        </p:txBody>
      </p:sp>
      <p:sp>
        <p:nvSpPr>
          <p:cNvPr id="7" name="Ovaal 6">
            <a:extLst>
              <a:ext uri="{FF2B5EF4-FFF2-40B4-BE49-F238E27FC236}">
                <a16:creationId xmlns:a16="http://schemas.microsoft.com/office/drawing/2014/main" id="{0801BDBC-94AA-46B5-8B5F-05F9EFA238E0}"/>
              </a:ext>
            </a:extLst>
          </p:cNvPr>
          <p:cNvSpPr/>
          <p:nvPr/>
        </p:nvSpPr>
        <p:spPr>
          <a:xfrm>
            <a:off x="7726535" y="2436858"/>
            <a:ext cx="1098599" cy="2600867"/>
          </a:xfrm>
          <a:prstGeom prst="ellipse">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nl-NL" sz="1350"/>
          </a:p>
        </p:txBody>
      </p:sp>
      <p:sp>
        <p:nvSpPr>
          <p:cNvPr id="10" name="Rechthoek 9">
            <a:extLst>
              <a:ext uri="{FF2B5EF4-FFF2-40B4-BE49-F238E27FC236}">
                <a16:creationId xmlns:a16="http://schemas.microsoft.com/office/drawing/2014/main" id="{35C04EA8-8FC7-40E7-80B2-01D7FA217333}"/>
              </a:ext>
            </a:extLst>
          </p:cNvPr>
          <p:cNvSpPr/>
          <p:nvPr/>
        </p:nvSpPr>
        <p:spPr>
          <a:xfrm>
            <a:off x="5511533" y="5345098"/>
            <a:ext cx="2764301" cy="706901"/>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350" b="1" dirty="0">
                <a:solidFill>
                  <a:schemeClr val="tx1"/>
                </a:solidFill>
              </a:rPr>
              <a:t>Genoeg compensatie. JA. 2 x 5 mag als het gemiddelde van alle eindcijfers een 6,0 of hoger is.</a:t>
            </a:r>
          </a:p>
        </p:txBody>
      </p:sp>
      <mc:AlternateContent xmlns:mc="http://schemas.openxmlformats.org/markup-compatibility/2006">
        <mc:Choice xmlns:p14="http://schemas.microsoft.com/office/powerpoint/2010/main" Requires="p14">
          <p:contentPart p14:bwMode="auto" r:id="rId3">
            <p14:nvContentPartPr>
              <p14:cNvPr id="3" name="Inkt 2">
                <a:extLst>
                  <a:ext uri="{FF2B5EF4-FFF2-40B4-BE49-F238E27FC236}">
                    <a16:creationId xmlns:a16="http://schemas.microsoft.com/office/drawing/2014/main" id="{1E473674-4814-AA77-AFD3-A96DAFED2ABC}"/>
                  </a:ext>
                </a:extLst>
              </p14:cNvPr>
              <p14:cNvContentPartPr/>
              <p14:nvPr/>
            </p14:nvContentPartPr>
            <p14:xfrm>
              <a:off x="11547720" y="4248000"/>
              <a:ext cx="15480" cy="2880"/>
            </p14:xfrm>
          </p:contentPart>
        </mc:Choice>
        <mc:Fallback>
          <p:pic>
            <p:nvPicPr>
              <p:cNvPr id="3" name="Inkt 2">
                <a:extLst>
                  <a:ext uri="{FF2B5EF4-FFF2-40B4-BE49-F238E27FC236}">
                    <a16:creationId xmlns:a16="http://schemas.microsoft.com/office/drawing/2014/main" id="{1E473674-4814-AA77-AFD3-A96DAFED2ABC}"/>
                  </a:ext>
                </a:extLst>
              </p:cNvPr>
              <p:cNvPicPr/>
              <p:nvPr/>
            </p:nvPicPr>
            <p:blipFill>
              <a:blip r:embed="rId4"/>
              <a:stretch>
                <a:fillRect/>
              </a:stretch>
            </p:blipFill>
            <p:spPr>
              <a:xfrm>
                <a:off x="11538360" y="4238640"/>
                <a:ext cx="34200" cy="21600"/>
              </a:xfrm>
              <a:prstGeom prst="rect">
                <a:avLst/>
              </a:prstGeom>
            </p:spPr>
          </p:pic>
        </mc:Fallback>
      </mc:AlternateContent>
    </p:spTree>
    <p:extLst>
      <p:ext uri="{BB962C8B-B14F-4D97-AF65-F5344CB8AC3E}">
        <p14:creationId xmlns:p14="http://schemas.microsoft.com/office/powerpoint/2010/main" val="1640872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E458E6-5A56-48B0-A833-86B17D219AA0}"/>
              </a:ext>
            </a:extLst>
          </p:cNvPr>
          <p:cNvSpPr>
            <a:spLocks noGrp="1"/>
          </p:cNvSpPr>
          <p:nvPr>
            <p:ph type="title"/>
          </p:nvPr>
        </p:nvSpPr>
        <p:spPr/>
        <p:txBody>
          <a:bodyPr/>
          <a:lstStyle/>
          <a:p>
            <a:r>
              <a:rPr lang="nl-NL" dirty="0"/>
              <a:t>Uitslag Donderdag 11 juni</a:t>
            </a:r>
          </a:p>
        </p:txBody>
      </p:sp>
      <p:sp>
        <p:nvSpPr>
          <p:cNvPr id="3" name="Tijdelijke aanduiding voor inhoud 2">
            <a:extLst>
              <a:ext uri="{FF2B5EF4-FFF2-40B4-BE49-F238E27FC236}">
                <a16:creationId xmlns:a16="http://schemas.microsoft.com/office/drawing/2014/main" id="{4AD034F4-28DA-4DE5-8301-6D93AE9E59B3}"/>
              </a:ext>
            </a:extLst>
          </p:cNvPr>
          <p:cNvSpPr>
            <a:spLocks noGrp="1"/>
          </p:cNvSpPr>
          <p:nvPr>
            <p:ph idx="1"/>
          </p:nvPr>
        </p:nvSpPr>
        <p:spPr/>
        <p:txBody>
          <a:bodyPr/>
          <a:lstStyle/>
          <a:p>
            <a:r>
              <a:rPr lang="nl-NL" dirty="0"/>
              <a:t>Geslaagd: 16.00 uur in de aula je cijferlijst en herkansingsformulier halen.</a:t>
            </a:r>
          </a:p>
          <a:p>
            <a:r>
              <a:rPr lang="nl-NL" dirty="0"/>
              <a:t>Niet geslaagd of nog niet geslaagd: vrijdag 12 juni </a:t>
            </a:r>
            <a:r>
              <a:rPr lang="nl-NL"/>
              <a:t>om 10.30 </a:t>
            </a:r>
            <a:r>
              <a:rPr lang="nl-NL" dirty="0"/>
              <a:t>uur in lokaal 110, 111 of 113 langskomen.</a:t>
            </a:r>
          </a:p>
        </p:txBody>
      </p:sp>
    </p:spTree>
    <p:extLst>
      <p:ext uri="{BB962C8B-B14F-4D97-AF65-F5344CB8AC3E}">
        <p14:creationId xmlns:p14="http://schemas.microsoft.com/office/powerpoint/2010/main" val="3530706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E25157-11F4-446A-8D3C-C4D7394E4635}"/>
              </a:ext>
            </a:extLst>
          </p:cNvPr>
          <p:cNvSpPr>
            <a:spLocks noGrp="1"/>
          </p:cNvSpPr>
          <p:nvPr>
            <p:ph type="title"/>
          </p:nvPr>
        </p:nvSpPr>
        <p:spPr/>
        <p:txBody>
          <a:bodyPr/>
          <a:lstStyle/>
          <a:p>
            <a:r>
              <a:rPr lang="nl-NL" dirty="0"/>
              <a:t>Vrijdag 12 juni</a:t>
            </a:r>
          </a:p>
        </p:txBody>
      </p:sp>
      <p:sp>
        <p:nvSpPr>
          <p:cNvPr id="3" name="Tijdelijke aanduiding voor inhoud 2">
            <a:extLst>
              <a:ext uri="{FF2B5EF4-FFF2-40B4-BE49-F238E27FC236}">
                <a16:creationId xmlns:a16="http://schemas.microsoft.com/office/drawing/2014/main" id="{65A7588B-A00F-4F3C-8154-0856ADDD6775}"/>
              </a:ext>
            </a:extLst>
          </p:cNvPr>
          <p:cNvSpPr>
            <a:spLocks noGrp="1"/>
          </p:cNvSpPr>
          <p:nvPr>
            <p:ph idx="1"/>
          </p:nvPr>
        </p:nvSpPr>
        <p:spPr/>
        <p:txBody>
          <a:bodyPr>
            <a:normAutofit fontScale="92500"/>
          </a:bodyPr>
          <a:lstStyle/>
          <a:p>
            <a:r>
              <a:rPr lang="nl-NL" b="1" dirty="0"/>
              <a:t>Voor 9.00 uur:  via mail naar conrector opgeven voor inzage examen (zie examenboekje voor protocol).</a:t>
            </a:r>
          </a:p>
          <a:p>
            <a:r>
              <a:rPr lang="nl-NL" b="1" dirty="0"/>
              <a:t>10.30 uur: ontvangst gezakte leerlingen in 110, 111 en 113.</a:t>
            </a:r>
          </a:p>
          <a:p>
            <a:r>
              <a:rPr lang="nl-NL" b="1" dirty="0"/>
              <a:t>12.00 uur: inzage gemaakt examenwerk (zie protocol).</a:t>
            </a:r>
          </a:p>
          <a:p>
            <a:r>
              <a:rPr lang="nl-NL" b="1" dirty="0"/>
              <a:t>13.00 uur: deadline inleveren herkansingsformulier bij de administratie.</a:t>
            </a:r>
          </a:p>
          <a:p>
            <a:r>
              <a:rPr lang="nl-NL" b="1" dirty="0"/>
              <a:t>13.30 uur: uitleg VAVO door de decaan mevrouw van Houten in lokaal 110.</a:t>
            </a:r>
          </a:p>
          <a:p>
            <a:r>
              <a:rPr lang="nl-NL" b="1" dirty="0"/>
              <a:t>Let op ben je </a:t>
            </a:r>
            <a:r>
              <a:rPr lang="nl-NL" b="1" u="sng" dirty="0"/>
              <a:t>onder de 18 jaar </a:t>
            </a:r>
            <a:r>
              <a:rPr lang="nl-NL" b="1"/>
              <a:t>dan word </a:t>
            </a:r>
            <a:r>
              <a:rPr lang="nl-NL" b="1" dirty="0"/>
              <a:t>je door het  Schoter uitbesteed aan de VAVO, ben je </a:t>
            </a:r>
            <a:r>
              <a:rPr lang="nl-NL" b="1" u="sng" dirty="0"/>
              <a:t>boven de 18 jaar </a:t>
            </a:r>
            <a:r>
              <a:rPr lang="nl-NL" b="1" dirty="0"/>
              <a:t>dan moet je dit zelf regelen. </a:t>
            </a:r>
          </a:p>
          <a:p>
            <a:endParaRPr lang="nl-NL" dirty="0"/>
          </a:p>
        </p:txBody>
      </p:sp>
    </p:spTree>
    <p:extLst>
      <p:ext uri="{BB962C8B-B14F-4D97-AF65-F5344CB8AC3E}">
        <p14:creationId xmlns:p14="http://schemas.microsoft.com/office/powerpoint/2010/main" val="603923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E164B6-40F3-449D-B1E8-E72AB0DDFC1F}"/>
              </a:ext>
            </a:extLst>
          </p:cNvPr>
          <p:cNvSpPr>
            <a:spLocks noGrp="1"/>
          </p:cNvSpPr>
          <p:nvPr>
            <p:ph type="title"/>
          </p:nvPr>
        </p:nvSpPr>
        <p:spPr/>
        <p:txBody>
          <a:bodyPr/>
          <a:lstStyle/>
          <a:p>
            <a:r>
              <a:rPr lang="nl-NL" dirty="0"/>
              <a:t>Herkansing</a:t>
            </a:r>
          </a:p>
        </p:txBody>
      </p:sp>
      <p:sp>
        <p:nvSpPr>
          <p:cNvPr id="3" name="Tijdelijke aanduiding voor inhoud 2">
            <a:extLst>
              <a:ext uri="{FF2B5EF4-FFF2-40B4-BE49-F238E27FC236}">
                <a16:creationId xmlns:a16="http://schemas.microsoft.com/office/drawing/2014/main" id="{958289C2-97AD-4322-AC1A-4D90D946C1A9}"/>
              </a:ext>
            </a:extLst>
          </p:cNvPr>
          <p:cNvSpPr>
            <a:spLocks noGrp="1"/>
          </p:cNvSpPr>
          <p:nvPr>
            <p:ph idx="1"/>
          </p:nvPr>
        </p:nvSpPr>
        <p:spPr/>
        <p:txBody>
          <a:bodyPr/>
          <a:lstStyle/>
          <a:p>
            <a:r>
              <a:rPr lang="nl-NL" dirty="0"/>
              <a:t>Voor één vak.</a:t>
            </a:r>
          </a:p>
          <a:p>
            <a:r>
              <a:rPr lang="nl-NL" dirty="0"/>
              <a:t>Aangeven op 12 juni voor 13.00 uur bij de administratie op een herkansingsformulier dat je krijgt bij je voorlopige cijferlijst op 11 of 12 juni.</a:t>
            </a:r>
          </a:p>
          <a:p>
            <a:r>
              <a:rPr lang="nl-NL" dirty="0"/>
              <a:t>Herkansing vindt plaats in tijdvak 2.</a:t>
            </a:r>
          </a:p>
          <a:p>
            <a:r>
              <a:rPr lang="nl-NL" dirty="0"/>
              <a:t>Het hoogst behaalde cijfer geldt.</a:t>
            </a:r>
          </a:p>
        </p:txBody>
      </p:sp>
    </p:spTree>
    <p:extLst>
      <p:ext uri="{BB962C8B-B14F-4D97-AF65-F5344CB8AC3E}">
        <p14:creationId xmlns:p14="http://schemas.microsoft.com/office/powerpoint/2010/main" val="3021045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BDE4DB-D30C-419B-BC26-CABFBE47CC7C}"/>
              </a:ext>
            </a:extLst>
          </p:cNvPr>
          <p:cNvSpPr>
            <a:spLocks noGrp="1"/>
          </p:cNvSpPr>
          <p:nvPr>
            <p:ph type="title"/>
          </p:nvPr>
        </p:nvSpPr>
        <p:spPr/>
        <p:txBody>
          <a:bodyPr/>
          <a:lstStyle/>
          <a:p>
            <a:r>
              <a:rPr lang="nl-NL" dirty="0"/>
              <a:t>Tweede tijdvak</a:t>
            </a:r>
          </a:p>
        </p:txBody>
      </p:sp>
      <p:sp>
        <p:nvSpPr>
          <p:cNvPr id="3" name="Tijdelijke aanduiding voor inhoud 2">
            <a:extLst>
              <a:ext uri="{FF2B5EF4-FFF2-40B4-BE49-F238E27FC236}">
                <a16:creationId xmlns:a16="http://schemas.microsoft.com/office/drawing/2014/main" id="{AF5954EA-9D40-4488-A1F1-85C1B71B99A7}"/>
              </a:ext>
            </a:extLst>
          </p:cNvPr>
          <p:cNvSpPr>
            <a:spLocks noGrp="1"/>
          </p:cNvSpPr>
          <p:nvPr>
            <p:ph idx="1"/>
          </p:nvPr>
        </p:nvSpPr>
        <p:spPr/>
        <p:txBody>
          <a:bodyPr/>
          <a:lstStyle/>
          <a:p>
            <a:r>
              <a:rPr lang="nl-NL" b="1" dirty="0"/>
              <a:t>Voor herkansingen.</a:t>
            </a:r>
          </a:p>
          <a:p>
            <a:r>
              <a:rPr lang="nl-NL" b="1" dirty="0"/>
              <a:t>Voor leerlingen die tijdens het eerste tijdvak ziek zijn.</a:t>
            </a:r>
          </a:p>
          <a:p>
            <a:r>
              <a:rPr lang="nl-NL" b="1" dirty="0"/>
              <a:t>Zelfde gang van zaken.</a:t>
            </a:r>
          </a:p>
          <a:p>
            <a:r>
              <a:rPr lang="nl-NL" b="1" dirty="0"/>
              <a:t>Data: dinsdag 16 juni tot en met dinsdag 23 juni (zie examenrooster).</a:t>
            </a:r>
          </a:p>
          <a:p>
            <a:r>
              <a:rPr lang="nl-NL" b="1" dirty="0"/>
              <a:t>Uitslag 30 juni.</a:t>
            </a:r>
          </a:p>
          <a:p>
            <a:r>
              <a:rPr lang="nl-NL" b="1" dirty="0"/>
              <a:t>Je wordt gebeld door je mentor.</a:t>
            </a:r>
          </a:p>
          <a:p>
            <a:endParaRPr lang="nl-NL" dirty="0"/>
          </a:p>
        </p:txBody>
      </p:sp>
    </p:spTree>
    <p:extLst>
      <p:ext uri="{BB962C8B-B14F-4D97-AF65-F5344CB8AC3E}">
        <p14:creationId xmlns:p14="http://schemas.microsoft.com/office/powerpoint/2010/main" val="3220574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482A0B-67BE-4625-B1D3-708834984380}"/>
              </a:ext>
            </a:extLst>
          </p:cNvPr>
          <p:cNvSpPr>
            <a:spLocks noGrp="1"/>
          </p:cNvSpPr>
          <p:nvPr>
            <p:ph type="title"/>
          </p:nvPr>
        </p:nvSpPr>
        <p:spPr/>
        <p:txBody>
          <a:bodyPr/>
          <a:lstStyle/>
          <a:p>
            <a:r>
              <a:rPr lang="nl-NL" dirty="0"/>
              <a:t>Diplomering</a:t>
            </a:r>
          </a:p>
        </p:txBody>
      </p:sp>
      <p:sp>
        <p:nvSpPr>
          <p:cNvPr id="3" name="Tijdelijke aanduiding voor inhoud 2">
            <a:extLst>
              <a:ext uri="{FF2B5EF4-FFF2-40B4-BE49-F238E27FC236}">
                <a16:creationId xmlns:a16="http://schemas.microsoft.com/office/drawing/2014/main" id="{0DD85E50-04BF-4E07-8DAE-A46C52E3C3F7}"/>
              </a:ext>
            </a:extLst>
          </p:cNvPr>
          <p:cNvSpPr>
            <a:spLocks noGrp="1"/>
          </p:cNvSpPr>
          <p:nvPr>
            <p:ph idx="1"/>
          </p:nvPr>
        </p:nvSpPr>
        <p:spPr/>
        <p:txBody>
          <a:bodyPr/>
          <a:lstStyle/>
          <a:p>
            <a:r>
              <a:rPr lang="nl-NL" dirty="0"/>
              <a:t>Dinsdag 30 juni 17.00 uur: 5 havo</a:t>
            </a:r>
          </a:p>
          <a:p>
            <a:r>
              <a:rPr lang="nl-NL" dirty="0"/>
              <a:t>Woensdag 1 juli 16.00 uur: 6 vwo</a:t>
            </a:r>
          </a:p>
          <a:p>
            <a:r>
              <a:rPr lang="nl-NL" dirty="0"/>
              <a:t>Woensdag 1 juli 19.00 uur:  4 mavo</a:t>
            </a:r>
          </a:p>
        </p:txBody>
      </p:sp>
      <mc:AlternateContent xmlns:mc="http://schemas.openxmlformats.org/markup-compatibility/2006">
        <mc:Choice xmlns:p14="http://schemas.microsoft.com/office/powerpoint/2010/main" Requires="p14">
          <p:contentPart p14:bwMode="auto" r:id="rId3">
            <p14:nvContentPartPr>
              <p14:cNvPr id="4" name="Inkt 3">
                <a:extLst>
                  <a:ext uri="{FF2B5EF4-FFF2-40B4-BE49-F238E27FC236}">
                    <a16:creationId xmlns:a16="http://schemas.microsoft.com/office/drawing/2014/main" id="{CA09042C-B59E-F8C2-AD4B-50BC0E9AD859}"/>
                  </a:ext>
                </a:extLst>
              </p14:cNvPr>
              <p14:cNvContentPartPr/>
              <p14:nvPr/>
            </p14:nvContentPartPr>
            <p14:xfrm>
              <a:off x="11230200" y="4402440"/>
              <a:ext cx="44640" cy="360"/>
            </p14:xfrm>
          </p:contentPart>
        </mc:Choice>
        <mc:Fallback>
          <p:pic>
            <p:nvPicPr>
              <p:cNvPr id="4" name="Inkt 3">
                <a:extLst>
                  <a:ext uri="{FF2B5EF4-FFF2-40B4-BE49-F238E27FC236}">
                    <a16:creationId xmlns:a16="http://schemas.microsoft.com/office/drawing/2014/main" id="{CA09042C-B59E-F8C2-AD4B-50BC0E9AD859}"/>
                  </a:ext>
                </a:extLst>
              </p:cNvPr>
              <p:cNvPicPr/>
              <p:nvPr/>
            </p:nvPicPr>
            <p:blipFill>
              <a:blip r:embed="rId4"/>
              <a:stretch>
                <a:fillRect/>
              </a:stretch>
            </p:blipFill>
            <p:spPr>
              <a:xfrm>
                <a:off x="11220840" y="4393080"/>
                <a:ext cx="63360" cy="19080"/>
              </a:xfrm>
              <a:prstGeom prst="rect">
                <a:avLst/>
              </a:prstGeom>
            </p:spPr>
          </p:pic>
        </mc:Fallback>
      </mc:AlternateContent>
    </p:spTree>
    <p:extLst>
      <p:ext uri="{BB962C8B-B14F-4D97-AF65-F5344CB8AC3E}">
        <p14:creationId xmlns:p14="http://schemas.microsoft.com/office/powerpoint/2010/main" val="1806355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F14EB60C-E5D4-4E81-91BD-31E3D8660675}"/>
              </a:ext>
            </a:extLst>
          </p:cNvPr>
          <p:cNvSpPr txBox="1"/>
          <p:nvPr/>
        </p:nvSpPr>
        <p:spPr>
          <a:xfrm>
            <a:off x="941832" y="667512"/>
            <a:ext cx="10003536" cy="369332"/>
          </a:xfrm>
          <a:prstGeom prst="rect">
            <a:avLst/>
          </a:prstGeom>
          <a:noFill/>
        </p:spPr>
        <p:txBody>
          <a:bodyPr wrap="square" rtlCol="0">
            <a:spAutoFit/>
          </a:bodyPr>
          <a:lstStyle/>
          <a:p>
            <a:r>
              <a:rPr lang="nl-NL" dirty="0">
                <a:solidFill>
                  <a:schemeClr val="bg1"/>
                </a:solidFill>
              </a:rPr>
              <a:t>QUIZ ??????</a:t>
            </a:r>
          </a:p>
        </p:txBody>
      </p:sp>
      <p:sp>
        <p:nvSpPr>
          <p:cNvPr id="3" name="Tekstvak 2">
            <a:extLst>
              <a:ext uri="{FF2B5EF4-FFF2-40B4-BE49-F238E27FC236}">
                <a16:creationId xmlns:a16="http://schemas.microsoft.com/office/drawing/2014/main" id="{FFA34C86-E8F7-E4AD-3443-39B64C7F0F92}"/>
              </a:ext>
            </a:extLst>
          </p:cNvPr>
          <p:cNvSpPr txBox="1"/>
          <p:nvPr/>
        </p:nvSpPr>
        <p:spPr>
          <a:xfrm>
            <a:off x="569214" y="2028825"/>
            <a:ext cx="10003536" cy="461665"/>
          </a:xfrm>
          <a:prstGeom prst="rect">
            <a:avLst/>
          </a:prstGeom>
          <a:noFill/>
        </p:spPr>
        <p:txBody>
          <a:bodyPr wrap="square" rtlCol="0">
            <a:spAutoFit/>
          </a:bodyPr>
          <a:lstStyle/>
          <a:p>
            <a:r>
              <a:rPr lang="nl-NL" sz="2400" dirty="0">
                <a:solidFill>
                  <a:schemeClr val="bg1"/>
                </a:solidFill>
              </a:rPr>
              <a:t>Mag je zelf weten met welke kleur pen je de antwoorden opschrijft? </a:t>
            </a:r>
          </a:p>
        </p:txBody>
      </p:sp>
      <p:sp>
        <p:nvSpPr>
          <p:cNvPr id="4" name="Tekstvak 3">
            <a:extLst>
              <a:ext uri="{FF2B5EF4-FFF2-40B4-BE49-F238E27FC236}">
                <a16:creationId xmlns:a16="http://schemas.microsoft.com/office/drawing/2014/main" id="{20BDF12F-70F9-1CC0-54DF-C6EEC2C4B24E}"/>
              </a:ext>
            </a:extLst>
          </p:cNvPr>
          <p:cNvSpPr txBox="1"/>
          <p:nvPr/>
        </p:nvSpPr>
        <p:spPr>
          <a:xfrm>
            <a:off x="569213" y="2773918"/>
            <a:ext cx="6831711" cy="830997"/>
          </a:xfrm>
          <a:prstGeom prst="rect">
            <a:avLst/>
          </a:prstGeom>
          <a:noFill/>
        </p:spPr>
        <p:txBody>
          <a:bodyPr wrap="square" rtlCol="0">
            <a:spAutoFit/>
          </a:bodyPr>
          <a:lstStyle/>
          <a:p>
            <a:r>
              <a:rPr lang="nl-NL" sz="2400" dirty="0">
                <a:solidFill>
                  <a:schemeClr val="bg1"/>
                </a:solidFill>
              </a:rPr>
              <a:t>Heeft iedereen recht op een herkansing , ook als je al geslaagd bent ?</a:t>
            </a:r>
          </a:p>
        </p:txBody>
      </p:sp>
      <p:sp>
        <p:nvSpPr>
          <p:cNvPr id="6" name="Tekstvak 5">
            <a:extLst>
              <a:ext uri="{FF2B5EF4-FFF2-40B4-BE49-F238E27FC236}">
                <a16:creationId xmlns:a16="http://schemas.microsoft.com/office/drawing/2014/main" id="{70055EE0-1EED-3437-04D0-29F2212F0A6D}"/>
              </a:ext>
            </a:extLst>
          </p:cNvPr>
          <p:cNvSpPr txBox="1"/>
          <p:nvPr/>
        </p:nvSpPr>
        <p:spPr>
          <a:xfrm>
            <a:off x="558353" y="4681924"/>
            <a:ext cx="6505575" cy="461665"/>
          </a:xfrm>
          <a:prstGeom prst="rect">
            <a:avLst/>
          </a:prstGeom>
          <a:noFill/>
        </p:spPr>
        <p:txBody>
          <a:bodyPr wrap="square" rtlCol="0">
            <a:spAutoFit/>
          </a:bodyPr>
          <a:lstStyle/>
          <a:p>
            <a:r>
              <a:rPr lang="nl-NL" sz="2400" dirty="0">
                <a:solidFill>
                  <a:schemeClr val="bg1"/>
                </a:solidFill>
              </a:rPr>
              <a:t>Moet je zelf je diploma tekenen ? </a:t>
            </a:r>
          </a:p>
        </p:txBody>
      </p:sp>
      <p:sp>
        <p:nvSpPr>
          <p:cNvPr id="7" name="Tekstvak 6">
            <a:extLst>
              <a:ext uri="{FF2B5EF4-FFF2-40B4-BE49-F238E27FC236}">
                <a16:creationId xmlns:a16="http://schemas.microsoft.com/office/drawing/2014/main" id="{761D372C-E1FF-C454-F998-1ADF143F0CEE}"/>
              </a:ext>
            </a:extLst>
          </p:cNvPr>
          <p:cNvSpPr txBox="1"/>
          <p:nvPr/>
        </p:nvSpPr>
        <p:spPr>
          <a:xfrm>
            <a:off x="558353" y="3879842"/>
            <a:ext cx="5707762" cy="461665"/>
          </a:xfrm>
          <a:prstGeom prst="rect">
            <a:avLst/>
          </a:prstGeom>
          <a:noFill/>
        </p:spPr>
        <p:txBody>
          <a:bodyPr wrap="square" rtlCol="0">
            <a:spAutoFit/>
          </a:bodyPr>
          <a:lstStyle/>
          <a:p>
            <a:r>
              <a:rPr lang="nl-NL" sz="2400" dirty="0">
                <a:solidFill>
                  <a:schemeClr val="bg1"/>
                </a:solidFill>
              </a:rPr>
              <a:t>Moet je 11 juni in Nederland zijn?</a:t>
            </a:r>
          </a:p>
        </p:txBody>
      </p:sp>
    </p:spTree>
    <p:extLst>
      <p:ext uri="{BB962C8B-B14F-4D97-AF65-F5344CB8AC3E}">
        <p14:creationId xmlns:p14="http://schemas.microsoft.com/office/powerpoint/2010/main" val="1370242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329620C-CBE2-4825-82B5-03315126D37E}"/>
              </a:ext>
            </a:extLst>
          </p:cNvPr>
          <p:cNvSpPr>
            <a:spLocks noGrp="1"/>
          </p:cNvSpPr>
          <p:nvPr>
            <p:ph type="title"/>
          </p:nvPr>
        </p:nvSpPr>
        <p:spPr/>
        <p:txBody>
          <a:bodyPr/>
          <a:lstStyle/>
          <a:p>
            <a:r>
              <a:rPr lang="nl-NL" dirty="0"/>
              <a:t>Welkom</a:t>
            </a:r>
          </a:p>
        </p:txBody>
      </p:sp>
      <p:sp>
        <p:nvSpPr>
          <p:cNvPr id="5" name="Subtitle 4">
            <a:extLst>
              <a:ext uri="{FF2B5EF4-FFF2-40B4-BE49-F238E27FC236}">
                <a16:creationId xmlns:a16="http://schemas.microsoft.com/office/drawing/2014/main" id="{B3FF4D64-BAF5-4B1E-A5C9-2182DD6E9136}"/>
              </a:ext>
            </a:extLst>
          </p:cNvPr>
          <p:cNvSpPr>
            <a:spLocks noGrp="1"/>
          </p:cNvSpPr>
          <p:nvPr>
            <p:ph idx="1"/>
          </p:nvPr>
        </p:nvSpPr>
        <p:spPr/>
        <p:txBody>
          <a:bodyPr>
            <a:normAutofit/>
          </a:bodyPr>
          <a:lstStyle/>
          <a:p>
            <a:r>
              <a:rPr lang="nl-NL" dirty="0"/>
              <a:t>Centraal Examen (CE) 2026.</a:t>
            </a:r>
          </a:p>
          <a:p>
            <a:r>
              <a:rPr lang="nl-NL" dirty="0"/>
              <a:t>Tijdsplanning tot het CE.</a:t>
            </a:r>
          </a:p>
          <a:p>
            <a:r>
              <a:rPr lang="nl-NL" dirty="0"/>
              <a:t>Gang van zaken tijdens het CE.</a:t>
            </a:r>
          </a:p>
          <a:p>
            <a:r>
              <a:rPr lang="nl-NL" dirty="0"/>
              <a:t>Gang van zaken na het CE.</a:t>
            </a:r>
          </a:p>
          <a:p>
            <a:r>
              <a:rPr lang="nl-NL" dirty="0"/>
              <a:t>Quiz</a:t>
            </a:r>
          </a:p>
          <a:p>
            <a:r>
              <a:rPr lang="nl-NL" dirty="0"/>
              <a:t>Vragen</a:t>
            </a:r>
          </a:p>
        </p:txBody>
      </p:sp>
      <mc:AlternateContent xmlns:mc="http://schemas.openxmlformats.org/markup-compatibility/2006">
        <mc:Choice xmlns:p14="http://schemas.microsoft.com/office/powerpoint/2010/main" Requires="p14">
          <p:contentPart p14:bwMode="auto" r:id="rId3">
            <p14:nvContentPartPr>
              <p14:cNvPr id="2" name="Inkt 1">
                <a:extLst>
                  <a:ext uri="{FF2B5EF4-FFF2-40B4-BE49-F238E27FC236}">
                    <a16:creationId xmlns:a16="http://schemas.microsoft.com/office/drawing/2014/main" id="{411B451A-28DD-E64C-F539-C735CD642A85}"/>
                  </a:ext>
                </a:extLst>
              </p14:cNvPr>
              <p14:cNvContentPartPr/>
              <p14:nvPr/>
            </p14:nvContentPartPr>
            <p14:xfrm>
              <a:off x="11708280" y="4739040"/>
              <a:ext cx="58320" cy="4320"/>
            </p14:xfrm>
          </p:contentPart>
        </mc:Choice>
        <mc:Fallback>
          <p:pic>
            <p:nvPicPr>
              <p:cNvPr id="2" name="Inkt 1">
                <a:extLst>
                  <a:ext uri="{FF2B5EF4-FFF2-40B4-BE49-F238E27FC236}">
                    <a16:creationId xmlns:a16="http://schemas.microsoft.com/office/drawing/2014/main" id="{411B451A-28DD-E64C-F539-C735CD642A85}"/>
                  </a:ext>
                </a:extLst>
              </p:cNvPr>
              <p:cNvPicPr/>
              <p:nvPr/>
            </p:nvPicPr>
            <p:blipFill>
              <a:blip r:embed="rId4"/>
              <a:stretch>
                <a:fillRect/>
              </a:stretch>
            </p:blipFill>
            <p:spPr>
              <a:xfrm>
                <a:off x="11698920" y="4729680"/>
                <a:ext cx="77040" cy="23040"/>
              </a:xfrm>
              <a:prstGeom prst="rect">
                <a:avLst/>
              </a:prstGeom>
            </p:spPr>
          </p:pic>
        </mc:Fallback>
      </mc:AlternateContent>
    </p:spTree>
    <p:extLst>
      <p:ext uri="{BB962C8B-B14F-4D97-AF65-F5344CB8AC3E}">
        <p14:creationId xmlns:p14="http://schemas.microsoft.com/office/powerpoint/2010/main" val="110062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7306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87C6A4-59F6-4410-AB4B-A056A5527E43}"/>
              </a:ext>
            </a:extLst>
          </p:cNvPr>
          <p:cNvSpPr>
            <a:spLocks noGrp="1"/>
          </p:cNvSpPr>
          <p:nvPr>
            <p:ph type="title"/>
          </p:nvPr>
        </p:nvSpPr>
        <p:spPr/>
        <p:txBody>
          <a:bodyPr/>
          <a:lstStyle/>
          <a:p>
            <a:r>
              <a:rPr lang="nl-NL" dirty="0"/>
              <a:t>Examenrooster</a:t>
            </a:r>
            <a:br>
              <a:rPr lang="nl-NL" dirty="0"/>
            </a:br>
            <a:r>
              <a:rPr lang="nl-NL" sz="1400" dirty="0"/>
              <a:t>www.mijneindexamen.nl</a:t>
            </a:r>
            <a:endParaRPr lang="nl-NL" dirty="0"/>
          </a:p>
        </p:txBody>
      </p:sp>
      <p:sp>
        <p:nvSpPr>
          <p:cNvPr id="3" name="Tijdelijke aanduiding voor inhoud 2">
            <a:extLst>
              <a:ext uri="{FF2B5EF4-FFF2-40B4-BE49-F238E27FC236}">
                <a16:creationId xmlns:a16="http://schemas.microsoft.com/office/drawing/2014/main" id="{7AD6EF0C-C6AA-4A4C-9D07-A6BD3A369EC2}"/>
              </a:ext>
            </a:extLst>
          </p:cNvPr>
          <p:cNvSpPr>
            <a:spLocks noGrp="1"/>
          </p:cNvSpPr>
          <p:nvPr>
            <p:ph idx="1"/>
          </p:nvPr>
        </p:nvSpPr>
        <p:spPr/>
        <p:txBody>
          <a:bodyPr/>
          <a:lstStyle/>
          <a:p>
            <a:pPr marL="0" indent="0" algn="ctr">
              <a:buNone/>
            </a:pPr>
            <a:endParaRPr lang="nl-NL" dirty="0"/>
          </a:p>
          <a:p>
            <a:pPr marL="0" indent="0" algn="ctr">
              <a:buNone/>
            </a:pPr>
            <a:endParaRPr lang="nl-NL" dirty="0"/>
          </a:p>
          <a:p>
            <a:pPr marL="0" indent="0" algn="ctr">
              <a:buNone/>
            </a:pPr>
            <a:endParaRPr lang="nl-NL" dirty="0"/>
          </a:p>
        </p:txBody>
      </p:sp>
      <p:graphicFrame>
        <p:nvGraphicFramePr>
          <p:cNvPr id="4" name="Tabel 3">
            <a:extLst>
              <a:ext uri="{FF2B5EF4-FFF2-40B4-BE49-F238E27FC236}">
                <a16:creationId xmlns:a16="http://schemas.microsoft.com/office/drawing/2014/main" id="{E75FF4BF-9052-4F18-8B3C-5B079F347293}"/>
              </a:ext>
            </a:extLst>
          </p:cNvPr>
          <p:cNvGraphicFramePr>
            <a:graphicFrameLocks noGrp="1"/>
          </p:cNvGraphicFramePr>
          <p:nvPr>
            <p:extLst>
              <p:ext uri="{D42A27DB-BD31-4B8C-83A1-F6EECF244321}">
                <p14:modId xmlns:p14="http://schemas.microsoft.com/office/powerpoint/2010/main" val="1502637004"/>
              </p:ext>
            </p:extLst>
          </p:nvPr>
        </p:nvGraphicFramePr>
        <p:xfrm>
          <a:off x="1850571" y="2264230"/>
          <a:ext cx="8055428" cy="2882859"/>
        </p:xfrm>
        <a:graphic>
          <a:graphicData uri="http://schemas.openxmlformats.org/drawingml/2006/table">
            <a:tbl>
              <a:tblPr firstRow="1" firstCol="1" bandRow="1">
                <a:tableStyleId>{72833802-FEF1-4C79-8D5D-14CF1EAF98D9}</a:tableStyleId>
              </a:tblPr>
              <a:tblGrid>
                <a:gridCol w="2684550">
                  <a:extLst>
                    <a:ext uri="{9D8B030D-6E8A-4147-A177-3AD203B41FA5}">
                      <a16:colId xmlns:a16="http://schemas.microsoft.com/office/drawing/2014/main" val="556464911"/>
                    </a:ext>
                  </a:extLst>
                </a:gridCol>
                <a:gridCol w="2685439">
                  <a:extLst>
                    <a:ext uri="{9D8B030D-6E8A-4147-A177-3AD203B41FA5}">
                      <a16:colId xmlns:a16="http://schemas.microsoft.com/office/drawing/2014/main" val="729274752"/>
                    </a:ext>
                  </a:extLst>
                </a:gridCol>
                <a:gridCol w="2685439">
                  <a:extLst>
                    <a:ext uri="{9D8B030D-6E8A-4147-A177-3AD203B41FA5}">
                      <a16:colId xmlns:a16="http://schemas.microsoft.com/office/drawing/2014/main" val="3937491723"/>
                    </a:ext>
                  </a:extLst>
                </a:gridCol>
              </a:tblGrid>
              <a:tr h="1118939">
                <a:tc>
                  <a:txBody>
                    <a:bodyPr/>
                    <a:lstStyle/>
                    <a:p>
                      <a:pPr>
                        <a:lnSpc>
                          <a:spcPct val="107000"/>
                        </a:lnSpc>
                        <a:spcAft>
                          <a:spcPts val="800"/>
                        </a:spcAft>
                      </a:pPr>
                      <a:r>
                        <a:rPr lang="nl-NL" sz="2800" dirty="0">
                          <a:effectLst/>
                        </a:rPr>
                        <a:t>Tijdvak</a:t>
                      </a:r>
                      <a:endParaRPr lang="nl-NL" sz="28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800" dirty="0">
                          <a:effectLst/>
                        </a:rPr>
                        <a:t>Afnamedagen</a:t>
                      </a:r>
                      <a:endParaRPr lang="nl-NL" sz="28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800" dirty="0">
                          <a:effectLst/>
                        </a:rPr>
                        <a:t>Bekenmaking N-termen (uitslag)</a:t>
                      </a:r>
                      <a:endParaRPr lang="nl-NL" sz="2800" dirty="0">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803154028"/>
                  </a:ext>
                </a:extLst>
              </a:tr>
              <a:tr h="673824">
                <a:tc>
                  <a:txBody>
                    <a:bodyPr/>
                    <a:lstStyle/>
                    <a:p>
                      <a:pPr>
                        <a:lnSpc>
                          <a:spcPct val="107000"/>
                        </a:lnSpc>
                        <a:spcAft>
                          <a:spcPts val="800"/>
                        </a:spcAft>
                      </a:pPr>
                      <a:r>
                        <a:rPr lang="nl-NL" sz="2400" dirty="0">
                          <a:effectLst/>
                        </a:rPr>
                        <a:t>Tijdvak 1</a:t>
                      </a:r>
                      <a:endParaRPr lang="nl-NL" sz="24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400" b="1" dirty="0">
                          <a:effectLst/>
                        </a:rPr>
                        <a:t>8 mei t/m 26 mei</a:t>
                      </a:r>
                      <a:endParaRPr lang="nl-NL" sz="2400" b="1"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400" b="1" dirty="0">
                          <a:effectLst/>
                        </a:rPr>
                        <a:t>  11 juni</a:t>
                      </a:r>
                      <a:endParaRPr lang="nl-NL" sz="2400" b="1" dirty="0">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3087842479"/>
                  </a:ext>
                </a:extLst>
              </a:tr>
              <a:tr h="545048">
                <a:tc>
                  <a:txBody>
                    <a:bodyPr/>
                    <a:lstStyle/>
                    <a:p>
                      <a:pPr>
                        <a:lnSpc>
                          <a:spcPct val="107000"/>
                        </a:lnSpc>
                        <a:spcAft>
                          <a:spcPts val="800"/>
                        </a:spcAft>
                      </a:pPr>
                      <a:r>
                        <a:rPr lang="nl-NL" sz="2400" dirty="0">
                          <a:effectLst/>
                        </a:rPr>
                        <a:t>Tijdvak 2</a:t>
                      </a:r>
                      <a:endParaRPr lang="nl-NL" sz="24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400" b="1" dirty="0">
                          <a:effectLst/>
                        </a:rPr>
                        <a:t>16 juni t/m 23 juni</a:t>
                      </a:r>
                      <a:endParaRPr lang="nl-NL" sz="2400" b="1"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r>
                        <a:rPr lang="nl-NL" sz="2400" b="1" dirty="0">
                          <a:effectLst/>
                        </a:rPr>
                        <a:t>  30 juni</a:t>
                      </a:r>
                      <a:endParaRPr lang="nl-NL" sz="2400" b="1" dirty="0">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2089625333"/>
                  </a:ext>
                </a:extLst>
              </a:tr>
              <a:tr h="545048">
                <a:tc>
                  <a:txBody>
                    <a:bodyPr/>
                    <a:lstStyle/>
                    <a:p>
                      <a:pPr>
                        <a:lnSpc>
                          <a:spcPct val="107000"/>
                        </a:lnSpc>
                        <a:spcAft>
                          <a:spcPts val="800"/>
                        </a:spcAft>
                      </a:pPr>
                      <a:endParaRPr lang="nl-NL" sz="24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endParaRPr lang="nl-NL" sz="2400" dirty="0">
                        <a:effectLst/>
                        <a:latin typeface="Arial" panose="020B0604020202020204" pitchFamily="34" charset="0"/>
                        <a:ea typeface="Calibri" panose="020F0502020204030204" pitchFamily="34" charset="0"/>
                      </a:endParaRPr>
                    </a:p>
                  </a:txBody>
                  <a:tcPr marL="68580" marR="68580" marT="0" marB="0"/>
                </a:tc>
                <a:tc>
                  <a:txBody>
                    <a:bodyPr/>
                    <a:lstStyle/>
                    <a:p>
                      <a:pPr>
                        <a:lnSpc>
                          <a:spcPct val="107000"/>
                        </a:lnSpc>
                        <a:spcAft>
                          <a:spcPts val="800"/>
                        </a:spcAft>
                      </a:pPr>
                      <a:endParaRPr lang="nl-NL" sz="2400" dirty="0">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a16="http://schemas.microsoft.com/office/drawing/2014/main" val="3351664247"/>
                  </a:ext>
                </a:extLst>
              </a:tr>
            </a:tbl>
          </a:graphicData>
        </a:graphic>
      </p:graphicFrame>
    </p:spTree>
    <p:extLst>
      <p:ext uri="{BB962C8B-B14F-4D97-AF65-F5344CB8AC3E}">
        <p14:creationId xmlns:p14="http://schemas.microsoft.com/office/powerpoint/2010/main" val="4092786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A49D3B3D-4323-4C7E-AA72-84867C33BD42}"/>
              </a:ext>
            </a:extLst>
          </p:cNvPr>
          <p:cNvSpPr>
            <a:spLocks noGrp="1"/>
          </p:cNvSpPr>
          <p:nvPr>
            <p:ph type="title"/>
          </p:nvPr>
        </p:nvSpPr>
        <p:spPr/>
        <p:txBody>
          <a:bodyPr/>
          <a:lstStyle/>
          <a:p>
            <a:r>
              <a:rPr lang="nl-NL" dirty="0"/>
              <a:t>Hoe nu verder tot het CE?</a:t>
            </a:r>
          </a:p>
        </p:txBody>
      </p:sp>
      <p:sp>
        <p:nvSpPr>
          <p:cNvPr id="5" name="Tijdelijke aanduiding voor inhoud 4">
            <a:extLst>
              <a:ext uri="{FF2B5EF4-FFF2-40B4-BE49-F238E27FC236}">
                <a16:creationId xmlns:a16="http://schemas.microsoft.com/office/drawing/2014/main" id="{FEAC477F-28D2-41B4-9294-9BD903F83CDA}"/>
              </a:ext>
            </a:extLst>
          </p:cNvPr>
          <p:cNvSpPr>
            <a:spLocks noGrp="1"/>
          </p:cNvSpPr>
          <p:nvPr>
            <p:ph idx="1"/>
          </p:nvPr>
        </p:nvSpPr>
        <p:spPr/>
        <p:txBody>
          <a:bodyPr>
            <a:normAutofit/>
          </a:bodyPr>
          <a:lstStyle/>
          <a:p>
            <a:endParaRPr lang="nl-NL" dirty="0"/>
          </a:p>
          <a:p>
            <a:r>
              <a:rPr lang="nl-NL" dirty="0"/>
              <a:t> T5: 3 april t/m 10 april.</a:t>
            </a:r>
          </a:p>
          <a:p>
            <a:r>
              <a:rPr lang="nl-NL" dirty="0"/>
              <a:t>Inhalen T5: 15 april.</a:t>
            </a:r>
          </a:p>
          <a:p>
            <a:r>
              <a:rPr lang="nl-NL" dirty="0"/>
              <a:t>Proefexamen in de  gymzaal 17 april</a:t>
            </a:r>
          </a:p>
          <a:p>
            <a:r>
              <a:rPr lang="nl-NL" dirty="0"/>
              <a:t>Examengala 17 april</a:t>
            </a:r>
          </a:p>
          <a:p>
            <a:r>
              <a:rPr lang="nl-NL" dirty="0"/>
              <a:t>Tekenen van de cijferlijsten 21 april</a:t>
            </a:r>
          </a:p>
          <a:p>
            <a:r>
              <a:rPr lang="nl-NL" dirty="0"/>
              <a:t>Doorbijten 21 april , 6 mei, 7 mei ochtend coördinatoren verzorgen het programma.</a:t>
            </a:r>
          </a:p>
          <a:p>
            <a:pPr marL="0" indent="0">
              <a:buNone/>
            </a:pPr>
            <a:endParaRPr lang="nl-NL" dirty="0"/>
          </a:p>
          <a:p>
            <a:pPr marL="0" indent="0">
              <a:buNone/>
            </a:pPr>
            <a:endParaRPr lang="nl-NL" dirty="0"/>
          </a:p>
        </p:txBody>
      </p:sp>
    </p:spTree>
    <p:extLst>
      <p:ext uri="{BB962C8B-B14F-4D97-AF65-F5344CB8AC3E}">
        <p14:creationId xmlns:p14="http://schemas.microsoft.com/office/powerpoint/2010/main" val="819940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47ABAC-4B0D-480C-91FB-78A2CDA6F377}"/>
              </a:ext>
            </a:extLst>
          </p:cNvPr>
          <p:cNvSpPr>
            <a:spLocks noGrp="1"/>
          </p:cNvSpPr>
          <p:nvPr>
            <p:ph type="title"/>
          </p:nvPr>
        </p:nvSpPr>
        <p:spPr/>
        <p:txBody>
          <a:bodyPr/>
          <a:lstStyle/>
          <a:p>
            <a:r>
              <a:rPr lang="nl-NL" dirty="0"/>
              <a:t>Tekenen ontvangstverklaring (cijferlijst)</a:t>
            </a:r>
          </a:p>
        </p:txBody>
      </p:sp>
      <p:sp>
        <p:nvSpPr>
          <p:cNvPr id="3" name="Tijdelijke aanduiding voor inhoud 2">
            <a:extLst>
              <a:ext uri="{FF2B5EF4-FFF2-40B4-BE49-F238E27FC236}">
                <a16:creationId xmlns:a16="http://schemas.microsoft.com/office/drawing/2014/main" id="{C9B41E6C-62FC-49D3-943F-9356C143DD94}"/>
              </a:ext>
            </a:extLst>
          </p:cNvPr>
          <p:cNvSpPr>
            <a:spLocks noGrp="1"/>
          </p:cNvSpPr>
          <p:nvPr>
            <p:ph idx="1"/>
          </p:nvPr>
        </p:nvSpPr>
        <p:spPr/>
        <p:txBody>
          <a:bodyPr/>
          <a:lstStyle/>
          <a:p>
            <a:r>
              <a:rPr lang="nl-NL" b="1" dirty="0"/>
              <a:t>Dinsdag 21 april bij de mentor in een lokaal. Rooster komt in Magister te staan.</a:t>
            </a:r>
          </a:p>
          <a:p>
            <a:r>
              <a:rPr lang="nl-NL" b="1" dirty="0"/>
              <a:t>Het tekenen moet persoonlijk door de leerling gedaan worden anders kun je niet deelnemen aan het examen.</a:t>
            </a:r>
          </a:p>
          <a:p>
            <a:endParaRPr lang="nl-NL" b="1" dirty="0"/>
          </a:p>
          <a:p>
            <a:r>
              <a:rPr lang="nl-NL" b="1" dirty="0">
                <a:solidFill>
                  <a:srgbClr val="0070C0"/>
                </a:solidFill>
              </a:rPr>
              <a:t>LET OP: voor 21 april moeten dus al je SE-onderdelen afgesloten zijn!</a:t>
            </a:r>
          </a:p>
          <a:p>
            <a:pPr marL="0" indent="0">
              <a:buNone/>
            </a:pPr>
            <a:endParaRPr lang="nl-NL" dirty="0"/>
          </a:p>
        </p:txBody>
      </p:sp>
    </p:spTree>
    <p:extLst>
      <p:ext uri="{BB962C8B-B14F-4D97-AF65-F5344CB8AC3E}">
        <p14:creationId xmlns:p14="http://schemas.microsoft.com/office/powerpoint/2010/main" val="7672140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093AEA-5450-4031-86C7-ABA8B2ED41EA}"/>
              </a:ext>
            </a:extLst>
          </p:cNvPr>
          <p:cNvSpPr>
            <a:spLocks noGrp="1"/>
          </p:cNvSpPr>
          <p:nvPr>
            <p:ph type="title"/>
          </p:nvPr>
        </p:nvSpPr>
        <p:spPr/>
        <p:txBody>
          <a:bodyPr/>
          <a:lstStyle/>
          <a:p>
            <a:r>
              <a:rPr lang="nl-NL" dirty="0"/>
              <a:t>Gang van zaken tijdens het CE</a:t>
            </a:r>
          </a:p>
        </p:txBody>
      </p:sp>
      <p:sp>
        <p:nvSpPr>
          <p:cNvPr id="3" name="Tijdelijke aanduiding voor inhoud 2">
            <a:extLst>
              <a:ext uri="{FF2B5EF4-FFF2-40B4-BE49-F238E27FC236}">
                <a16:creationId xmlns:a16="http://schemas.microsoft.com/office/drawing/2014/main" id="{6BCED549-26F8-4031-8678-B5CD918D0AEF}"/>
              </a:ext>
            </a:extLst>
          </p:cNvPr>
          <p:cNvSpPr>
            <a:spLocks noGrp="1"/>
          </p:cNvSpPr>
          <p:nvPr>
            <p:ph idx="1"/>
          </p:nvPr>
        </p:nvSpPr>
        <p:spPr>
          <a:xfrm>
            <a:off x="838200" y="1690688"/>
            <a:ext cx="10515600" cy="4351338"/>
          </a:xfrm>
        </p:spPr>
        <p:txBody>
          <a:bodyPr>
            <a:normAutofit fontScale="92500"/>
          </a:bodyPr>
          <a:lstStyle/>
          <a:p>
            <a:r>
              <a:rPr lang="nl-NL" b="1" dirty="0"/>
              <a:t>Het CE vindt plaats in de gymzaal.</a:t>
            </a:r>
          </a:p>
          <a:p>
            <a:r>
              <a:rPr lang="nl-NL" b="1" dirty="0"/>
              <a:t>Tafels met naamkaartjes groen = mavo, rood=havo, blauw=vwo. </a:t>
            </a:r>
            <a:endParaRPr lang="nl-NL" b="1" dirty="0">
              <a:solidFill>
                <a:srgbClr val="FF0000"/>
              </a:solidFill>
            </a:endParaRPr>
          </a:p>
          <a:p>
            <a:r>
              <a:rPr lang="nl-NL" b="1" dirty="0"/>
              <a:t>Geen mobiel, horloge en </a:t>
            </a:r>
            <a:r>
              <a:rPr lang="nl-NL" b="1" dirty="0" err="1"/>
              <a:t>noise</a:t>
            </a:r>
            <a:r>
              <a:rPr lang="nl-NL" b="1" dirty="0"/>
              <a:t> </a:t>
            </a:r>
            <a:r>
              <a:rPr lang="nl-NL" b="1" dirty="0" err="1"/>
              <a:t>cancelling</a:t>
            </a:r>
            <a:r>
              <a:rPr lang="nl-NL" b="1" dirty="0"/>
              <a:t> koptelefoon, geen oortjes(loops) meenemen in de zaal (alleen een bouwkoptelefoon mag).</a:t>
            </a:r>
          </a:p>
          <a:p>
            <a:r>
              <a:rPr lang="nl-NL" b="1" dirty="0"/>
              <a:t>15 minuten voor de start aanwezig zijn in de zaal ,de deur sluit om 08.45 uur. </a:t>
            </a:r>
          </a:p>
          <a:p>
            <a:r>
              <a:rPr lang="nl-NL" b="1" dirty="0"/>
              <a:t>Te laat: buiten wachten tot de instructie voorbij is en binnen 30 minuten mag je, na toestemming van de rector, nog naar binnen.</a:t>
            </a:r>
          </a:p>
          <a:p>
            <a:r>
              <a:rPr lang="nl-NL" b="1" dirty="0"/>
              <a:t>Absent: dit moet vóóraf telefonisch doorgegeven zijn aan de balie. Alleen bij een legitieme reden kan het examen worden gemaakt in tijdvak 2.</a:t>
            </a:r>
          </a:p>
          <a:p>
            <a:pPr marL="0" indent="0">
              <a:buNone/>
            </a:pPr>
            <a:endParaRPr lang="nl-NL" dirty="0"/>
          </a:p>
        </p:txBody>
      </p:sp>
    </p:spTree>
    <p:extLst>
      <p:ext uri="{BB962C8B-B14F-4D97-AF65-F5344CB8AC3E}">
        <p14:creationId xmlns:p14="http://schemas.microsoft.com/office/powerpoint/2010/main" val="2684031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6FDA90-2279-4ACB-94BC-3228D752F979}"/>
              </a:ext>
            </a:extLst>
          </p:cNvPr>
          <p:cNvSpPr>
            <a:spLocks noGrp="1"/>
          </p:cNvSpPr>
          <p:nvPr>
            <p:ph type="title"/>
          </p:nvPr>
        </p:nvSpPr>
        <p:spPr/>
        <p:txBody>
          <a:bodyPr/>
          <a:lstStyle/>
          <a:p>
            <a:r>
              <a:rPr lang="nl-NL" dirty="0"/>
              <a:t>Gang van zaken tijdens het CE</a:t>
            </a:r>
          </a:p>
        </p:txBody>
      </p:sp>
      <p:sp>
        <p:nvSpPr>
          <p:cNvPr id="5" name="Tijdelijke aanduiding voor inhoud 4">
            <a:extLst>
              <a:ext uri="{FF2B5EF4-FFF2-40B4-BE49-F238E27FC236}">
                <a16:creationId xmlns:a16="http://schemas.microsoft.com/office/drawing/2014/main" id="{44799DE5-88AD-44F9-A5C5-7E0F4F626F21}"/>
              </a:ext>
            </a:extLst>
          </p:cNvPr>
          <p:cNvSpPr>
            <a:spLocks noGrp="1"/>
          </p:cNvSpPr>
          <p:nvPr>
            <p:ph idx="1"/>
          </p:nvPr>
        </p:nvSpPr>
        <p:spPr/>
        <p:txBody>
          <a:bodyPr>
            <a:normAutofit/>
          </a:bodyPr>
          <a:lstStyle/>
          <a:p>
            <a:r>
              <a:rPr lang="nl-NL" dirty="0"/>
              <a:t>Je werkt met blauwe of zwarte pen (tekeningen met potlood).</a:t>
            </a:r>
          </a:p>
          <a:p>
            <a:r>
              <a:rPr lang="nl-NL" dirty="0"/>
              <a:t>Je schrijft dus NIET met potlood, gebruikt GEEN </a:t>
            </a:r>
            <a:r>
              <a:rPr lang="nl-NL" dirty="0" err="1"/>
              <a:t>Typex</a:t>
            </a:r>
            <a:r>
              <a:rPr lang="nl-NL" dirty="0"/>
              <a:t> en geen uitwisbare pen anders mag je werk niet worden nagekeken!</a:t>
            </a:r>
          </a:p>
          <a:p>
            <a:r>
              <a:rPr lang="nl-NL" dirty="0"/>
              <a:t>Woordenboeken neem je zelf mee, net als liniaal, passer, (grafische) rekenmachine.</a:t>
            </a:r>
          </a:p>
          <a:p>
            <a:r>
              <a:rPr lang="nl-NL" dirty="0"/>
              <a:t>Eten en drinken mag, tenzij je er andere leerlingen mee stoort.</a:t>
            </a:r>
          </a:p>
          <a:p>
            <a:r>
              <a:rPr lang="nl-NL" dirty="0"/>
              <a:t>Op het antwoordblad vermeld je het examennummer, je naam en de afkorting van je docent. Ook op de vervolgbladen en bijlagen!</a:t>
            </a:r>
          </a:p>
          <a:p>
            <a:endParaRPr lang="nl-NL" dirty="0"/>
          </a:p>
        </p:txBody>
      </p:sp>
    </p:spTree>
    <p:extLst>
      <p:ext uri="{BB962C8B-B14F-4D97-AF65-F5344CB8AC3E}">
        <p14:creationId xmlns:p14="http://schemas.microsoft.com/office/powerpoint/2010/main" val="2509691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093AEA-5450-4031-86C7-ABA8B2ED41EA}"/>
              </a:ext>
            </a:extLst>
          </p:cNvPr>
          <p:cNvSpPr>
            <a:spLocks noGrp="1"/>
          </p:cNvSpPr>
          <p:nvPr>
            <p:ph type="title"/>
          </p:nvPr>
        </p:nvSpPr>
        <p:spPr/>
        <p:txBody>
          <a:bodyPr/>
          <a:lstStyle/>
          <a:p>
            <a:r>
              <a:rPr lang="nl-NL" dirty="0"/>
              <a:t>Gang van zaken tijdens het CE</a:t>
            </a:r>
          </a:p>
        </p:txBody>
      </p:sp>
      <p:sp>
        <p:nvSpPr>
          <p:cNvPr id="3" name="Tijdelijke aanduiding voor inhoud 2">
            <a:extLst>
              <a:ext uri="{FF2B5EF4-FFF2-40B4-BE49-F238E27FC236}">
                <a16:creationId xmlns:a16="http://schemas.microsoft.com/office/drawing/2014/main" id="{6BCED549-26F8-4031-8678-B5CD918D0AEF}"/>
              </a:ext>
            </a:extLst>
          </p:cNvPr>
          <p:cNvSpPr>
            <a:spLocks noGrp="1"/>
          </p:cNvSpPr>
          <p:nvPr>
            <p:ph idx="1"/>
          </p:nvPr>
        </p:nvSpPr>
        <p:spPr/>
        <p:txBody>
          <a:bodyPr>
            <a:normAutofit/>
          </a:bodyPr>
          <a:lstStyle/>
          <a:p>
            <a:r>
              <a:rPr lang="nl-NL" b="1" dirty="0"/>
              <a:t>Al het werk steek je in de omslaghoes waar je naam op staat en waar je het aantal bladen en eventuele bijlagen op noteert.</a:t>
            </a:r>
          </a:p>
          <a:p>
            <a:r>
              <a:rPr lang="nl-NL" b="1" dirty="0"/>
              <a:t>Je bent zelf verantwoordelijk voor het inleveren van het werk!</a:t>
            </a:r>
          </a:p>
          <a:p>
            <a:r>
              <a:rPr lang="nl-NL" b="1" dirty="0"/>
              <a:t>Na vijf kwartier mag je de zaal verlaten nadat je werk is ingenomen door een surveillant. Steek je vinger op als je werk opgehaald kan worden. </a:t>
            </a:r>
          </a:p>
          <a:p>
            <a:r>
              <a:rPr lang="nl-NL" b="1" dirty="0"/>
              <a:t>Op het teken van de surveillant mogen er ieder kwartier leerlingen vertrekken. </a:t>
            </a:r>
          </a:p>
          <a:p>
            <a:pPr marL="0" indent="0">
              <a:buNone/>
            </a:pPr>
            <a:endParaRPr lang="nl-NL" dirty="0"/>
          </a:p>
        </p:txBody>
      </p:sp>
    </p:spTree>
    <p:extLst>
      <p:ext uri="{BB962C8B-B14F-4D97-AF65-F5344CB8AC3E}">
        <p14:creationId xmlns:p14="http://schemas.microsoft.com/office/powerpoint/2010/main" val="2327655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596FDA90-2279-4ACB-94BC-3228D752F979}"/>
              </a:ext>
            </a:extLst>
          </p:cNvPr>
          <p:cNvSpPr>
            <a:spLocks noGrp="1"/>
          </p:cNvSpPr>
          <p:nvPr>
            <p:ph type="title"/>
          </p:nvPr>
        </p:nvSpPr>
        <p:spPr/>
        <p:txBody>
          <a:bodyPr/>
          <a:lstStyle/>
          <a:p>
            <a:r>
              <a:rPr lang="nl-NL" dirty="0"/>
              <a:t>Gang van zaken na het CE</a:t>
            </a:r>
          </a:p>
        </p:txBody>
      </p:sp>
      <p:sp>
        <p:nvSpPr>
          <p:cNvPr id="5" name="Tijdelijke aanduiding voor inhoud 4">
            <a:extLst>
              <a:ext uri="{FF2B5EF4-FFF2-40B4-BE49-F238E27FC236}">
                <a16:creationId xmlns:a16="http://schemas.microsoft.com/office/drawing/2014/main" id="{44799DE5-88AD-44F9-A5C5-7E0F4F626F21}"/>
              </a:ext>
            </a:extLst>
          </p:cNvPr>
          <p:cNvSpPr>
            <a:spLocks noGrp="1"/>
          </p:cNvSpPr>
          <p:nvPr>
            <p:ph idx="1"/>
          </p:nvPr>
        </p:nvSpPr>
        <p:spPr/>
        <p:txBody>
          <a:bodyPr>
            <a:normAutofit/>
          </a:bodyPr>
          <a:lstStyle/>
          <a:p>
            <a:r>
              <a:rPr lang="nl-NL" dirty="0"/>
              <a:t>Er wordt nagekeken door twee docenten.</a:t>
            </a:r>
          </a:p>
          <a:p>
            <a:r>
              <a:rPr lang="nl-NL" dirty="0"/>
              <a:t>Donderdag 11 juni volgt de uitslag telefonisch vanaf 14.00 uur.</a:t>
            </a:r>
          </a:p>
          <a:p>
            <a:r>
              <a:rPr lang="nl-NL" dirty="0"/>
              <a:t>De mentor heeft hiervoor jouw telefoonnummer nodig en geeft de uitslag alleen aan jou persoonlijk door.</a:t>
            </a:r>
          </a:p>
          <a:p>
            <a:endParaRPr lang="nl-NL" dirty="0"/>
          </a:p>
        </p:txBody>
      </p:sp>
    </p:spTree>
    <p:extLst>
      <p:ext uri="{BB962C8B-B14F-4D97-AF65-F5344CB8AC3E}">
        <p14:creationId xmlns:p14="http://schemas.microsoft.com/office/powerpoint/2010/main" val="2906359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Schoter_PPT">
  <a:themeElements>
    <a:clrScheme name="Schoter_PPT">
      <a:dk1>
        <a:sysClr val="windowText" lastClr="000000"/>
      </a:dk1>
      <a:lt1>
        <a:sysClr val="window" lastClr="FFFFFF"/>
      </a:lt1>
      <a:dk2>
        <a:srgbClr val="000000"/>
      </a:dk2>
      <a:lt2>
        <a:srgbClr val="FFFFFF"/>
      </a:lt2>
      <a:accent1>
        <a:srgbClr val="283583"/>
      </a:accent1>
      <a:accent2>
        <a:srgbClr val="EE7F00"/>
      </a:accent2>
      <a:accent3>
        <a:srgbClr val="FEE3C8"/>
      </a:accent3>
      <a:accent4>
        <a:srgbClr val="999999"/>
      </a:accent4>
      <a:accent5>
        <a:srgbClr val="CAC7C7"/>
      </a:accent5>
      <a:accent6>
        <a:srgbClr val="666666"/>
      </a:accent6>
      <a:hlink>
        <a:srgbClr val="000000"/>
      </a:hlink>
      <a:folHlink>
        <a:srgbClr val="0000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648</TotalTime>
  <Words>1824</Words>
  <Application>Microsoft Office PowerPoint</Application>
  <PresentationFormat>Breedbeeld</PresentationFormat>
  <Paragraphs>206</Paragraphs>
  <Slides>20</Slides>
  <Notes>16</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20</vt:i4>
      </vt:variant>
    </vt:vector>
  </HeadingPairs>
  <TitlesOfParts>
    <vt:vector size="26" baseType="lpstr">
      <vt:lpstr>Aptos</vt:lpstr>
      <vt:lpstr>Arial</vt:lpstr>
      <vt:lpstr>Calibri</vt:lpstr>
      <vt:lpstr>RO Sans</vt:lpstr>
      <vt:lpstr>Wingdings</vt:lpstr>
      <vt:lpstr>Schoter_PPT</vt:lpstr>
      <vt:lpstr>PowerPoint-presentatie</vt:lpstr>
      <vt:lpstr>Welkom</vt:lpstr>
      <vt:lpstr>Examenrooster www.mijneindexamen.nl</vt:lpstr>
      <vt:lpstr>Hoe nu verder tot het CE?</vt:lpstr>
      <vt:lpstr>Tekenen ontvangstverklaring (cijferlijst)</vt:lpstr>
      <vt:lpstr>Gang van zaken tijdens het CE</vt:lpstr>
      <vt:lpstr>Gang van zaken tijdens het CE</vt:lpstr>
      <vt:lpstr>Gang van zaken tijdens het CE</vt:lpstr>
      <vt:lpstr>Gang van zaken na het CE</vt:lpstr>
      <vt:lpstr>Uitslagbepaling conform bestaande regels mavo</vt:lpstr>
      <vt:lpstr>Geslaagd of niet geslaagd</vt:lpstr>
      <vt:lpstr>Uitslagbepaling conform bestaande regels havo/vwo</vt:lpstr>
      <vt:lpstr>Geslaagd of niet geslaagd</vt:lpstr>
      <vt:lpstr>Uitslag Donderdag 11 juni</vt:lpstr>
      <vt:lpstr>Vrijdag 12 juni</vt:lpstr>
      <vt:lpstr>Herkansing</vt:lpstr>
      <vt:lpstr>Tweede tijdvak</vt:lpstr>
      <vt:lpstr>Diplomering</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Liliane Meijnen</dc:creator>
  <cp:lastModifiedBy>Ling, M. van</cp:lastModifiedBy>
  <cp:revision>24</cp:revision>
  <dcterms:created xsi:type="dcterms:W3CDTF">2021-11-23T09:53:06Z</dcterms:created>
  <dcterms:modified xsi:type="dcterms:W3CDTF">2026-02-19T15:11:58Z</dcterms:modified>
</cp:coreProperties>
</file>