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468" r:id="rId2"/>
    <p:sldId id="469" r:id="rId3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338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04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pening logo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Graphic 10">
            <a:extLst>
              <a:ext uri="{FF2B5EF4-FFF2-40B4-BE49-F238E27FC236}">
                <a16:creationId xmlns:a16="http://schemas.microsoft.com/office/drawing/2014/main" id="{D468AFBE-B146-458B-A6A8-F99620668BB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458939" y="1697933"/>
            <a:ext cx="5274123" cy="2988000"/>
          </a:xfrm>
          <a:prstGeom prst="rect">
            <a:avLst/>
          </a:prstGeom>
        </p:spPr>
      </p:pic>
      <p:grpSp>
        <p:nvGrpSpPr>
          <p:cNvPr id="17" name="Group 16">
            <a:extLst>
              <a:ext uri="{FF2B5EF4-FFF2-40B4-BE49-F238E27FC236}">
                <a16:creationId xmlns:a16="http://schemas.microsoft.com/office/drawing/2014/main" id="{8AB9DE9D-3681-427F-87A2-BCDACF09E702}"/>
              </a:ext>
            </a:extLst>
          </p:cNvPr>
          <p:cNvGrpSpPr/>
          <p:nvPr/>
        </p:nvGrpSpPr>
        <p:grpSpPr>
          <a:xfrm>
            <a:off x="1" y="6390000"/>
            <a:ext cx="12192001" cy="468000"/>
            <a:chOff x="0" y="6390000"/>
            <a:chExt cx="12192001" cy="468000"/>
          </a:xfrm>
        </p:grpSpPr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CDBC0119-6528-4576-B73C-DA0DAB59D23D}"/>
                </a:ext>
              </a:extLst>
            </p:cNvPr>
            <p:cNvSpPr/>
            <p:nvPr userDrawn="1"/>
          </p:nvSpPr>
          <p:spPr>
            <a:xfrm>
              <a:off x="1" y="6390000"/>
              <a:ext cx="12192000" cy="4680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sz="1350" dirty="0"/>
            </a:p>
          </p:txBody>
        </p:sp>
        <p:pic>
          <p:nvPicPr>
            <p:cNvPr id="15" name="Picture 14">
              <a:extLst>
                <a:ext uri="{FF2B5EF4-FFF2-40B4-BE49-F238E27FC236}">
                  <a16:creationId xmlns:a16="http://schemas.microsoft.com/office/drawing/2014/main" id="{2E16F12E-EEB7-4182-BEB7-8700B768ED7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 cstate="print">
              <a:clrChange>
                <a:clrFrom>
                  <a:srgbClr val="373385"/>
                </a:clrFrom>
                <a:clrTo>
                  <a:srgbClr val="373385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6391655"/>
              <a:ext cx="9144019" cy="46634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5970342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el en 2 objecten - 3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67DC68BB-7388-4B31-A14E-CB2837B3C1A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6" y="5382770"/>
            <a:ext cx="12191991" cy="1475231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9808DB0-0ADE-492D-814B-61D9DF6FED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D1CB3D-897D-46AD-9A08-F325ADCCF5E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02E07FC-AF63-4642-9A55-D8ADF78201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22846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 -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A7351F81-2F84-43B2-A734-AD9BCCBDD4FF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0" y="5382770"/>
            <a:ext cx="12192000" cy="14752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14317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 - 2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18E2A596-4786-4A1A-B006-8BF02095F0A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382768"/>
            <a:ext cx="12192000" cy="14752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47576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 - 3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787B66DA-C512-4E6B-AEA4-EDE20FCB8520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6" y="5382770"/>
            <a:ext cx="12191991" cy="14752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3672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Opening logo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Graphic 10">
            <a:extLst>
              <a:ext uri="{FF2B5EF4-FFF2-40B4-BE49-F238E27FC236}">
                <a16:creationId xmlns:a16="http://schemas.microsoft.com/office/drawing/2014/main" id="{D468AFBE-B146-458B-A6A8-F99620668BB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458939" y="1697933"/>
            <a:ext cx="5274123" cy="2988000"/>
          </a:xfrm>
          <a:prstGeom prst="rect">
            <a:avLst/>
          </a:prstGeom>
        </p:spPr>
      </p:pic>
      <p:grpSp>
        <p:nvGrpSpPr>
          <p:cNvPr id="17" name="Group 16">
            <a:extLst>
              <a:ext uri="{FF2B5EF4-FFF2-40B4-BE49-F238E27FC236}">
                <a16:creationId xmlns:a16="http://schemas.microsoft.com/office/drawing/2014/main" id="{8AB9DE9D-3681-427F-87A2-BCDACF09E702}"/>
              </a:ext>
            </a:extLst>
          </p:cNvPr>
          <p:cNvGrpSpPr/>
          <p:nvPr/>
        </p:nvGrpSpPr>
        <p:grpSpPr>
          <a:xfrm>
            <a:off x="1" y="6390000"/>
            <a:ext cx="12192001" cy="468000"/>
            <a:chOff x="0" y="6390000"/>
            <a:chExt cx="12192001" cy="468000"/>
          </a:xfrm>
        </p:grpSpPr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CDBC0119-6528-4576-B73C-DA0DAB59D23D}"/>
                </a:ext>
              </a:extLst>
            </p:cNvPr>
            <p:cNvSpPr/>
            <p:nvPr userDrawn="1"/>
          </p:nvSpPr>
          <p:spPr>
            <a:xfrm>
              <a:off x="1" y="6390000"/>
              <a:ext cx="12192000" cy="4680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sz="1350" dirty="0"/>
            </a:p>
          </p:txBody>
        </p:sp>
        <p:pic>
          <p:nvPicPr>
            <p:cNvPr id="15" name="Picture 14">
              <a:extLst>
                <a:ext uri="{FF2B5EF4-FFF2-40B4-BE49-F238E27FC236}">
                  <a16:creationId xmlns:a16="http://schemas.microsoft.com/office/drawing/2014/main" id="{2E16F12E-EEB7-4182-BEB7-8700B768ED7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 cstate="print">
              <a:clrChange>
                <a:clrFrom>
                  <a:srgbClr val="373385"/>
                </a:clrFrom>
                <a:clrTo>
                  <a:srgbClr val="373385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6391655"/>
              <a:ext cx="9144019" cy="46634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7406613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 -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66669A-5833-4C45-8500-34F42307E7C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477966"/>
            <a:ext cx="9144000" cy="2387600"/>
          </a:xfrm>
        </p:spPr>
        <p:txBody>
          <a:bodyPr anchor="b"/>
          <a:lstStyle>
            <a:lvl1pPr algn="ctr">
              <a:defRPr sz="4500">
                <a:solidFill>
                  <a:schemeClr val="accent1"/>
                </a:solidFill>
              </a:defRPr>
            </a:lvl1pPr>
          </a:lstStyle>
          <a:p>
            <a:r>
              <a:rPr lang="nl-NL"/>
              <a:t>Click to edit Master title style</a:t>
            </a:r>
            <a:endParaRPr lang="nl-NL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65B5FBD-F4CF-4FFF-A47B-C6C962E8AF6F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3957641"/>
            <a:ext cx="9144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nl-NL"/>
              <a:t>Click to edit Master subtitle style</a:t>
            </a:r>
            <a:endParaRPr lang="nl-NL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5FAAD17-46DF-4F1D-BCB3-027EDFF1EAF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1008888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CFB4AD20-ACA2-4593-8F58-4A047CF4488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382768"/>
            <a:ext cx="12192000" cy="14752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32935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 - 2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Graphical user interface&#10;&#10;Description automatically generated with medium confidence">
            <a:extLst>
              <a:ext uri="{FF2B5EF4-FFF2-40B4-BE49-F238E27FC236}">
                <a16:creationId xmlns:a16="http://schemas.microsoft.com/office/drawing/2014/main" id="{99C74A4D-0C63-48F2-B78D-DF8FF2A546A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5266669A-5833-4C45-8500-34F42307E7C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477966"/>
            <a:ext cx="9144000" cy="2387600"/>
          </a:xfrm>
        </p:spPr>
        <p:txBody>
          <a:bodyPr anchor="b"/>
          <a:lstStyle>
            <a:lvl1pPr algn="ctr">
              <a:defRPr sz="45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65B5FBD-F4CF-4FFF-A47B-C6C962E8AF6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957641"/>
            <a:ext cx="9144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102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 - 3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99C74A4D-0C63-48F2-B78D-DF8FF2A546A3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0" y="2"/>
            <a:ext cx="12192000" cy="685799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5266669A-5833-4C45-8500-34F42307E7C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477966"/>
            <a:ext cx="9144000" cy="2387600"/>
          </a:xfrm>
        </p:spPr>
        <p:txBody>
          <a:bodyPr anchor="b"/>
          <a:lstStyle>
            <a:lvl1pPr algn="ctr">
              <a:defRPr sz="45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65B5FBD-F4CF-4FFF-A47B-C6C962E8AF6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957641"/>
            <a:ext cx="9144000" cy="1655762"/>
          </a:xfrm>
        </p:spPr>
        <p:txBody>
          <a:bodyPr/>
          <a:lstStyle>
            <a:lvl1pPr marL="0" indent="0" algn="ctr">
              <a:buNone/>
              <a:defRPr sz="1800">
                <a:solidFill>
                  <a:schemeClr val="bg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41024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 -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70410BB-DD3B-44DD-96EB-D0208E2D22A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0" y="5382770"/>
            <a:ext cx="12192000" cy="1475231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8475852-514A-47A1-AD53-9B8C4AECAB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F8BA54-63F8-4932-88FC-AAA94901C6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00759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 - 2 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70410BB-DD3B-44DD-96EB-D0208E2D22A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382768"/>
            <a:ext cx="12192000" cy="1475232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8475852-514A-47A1-AD53-9B8C4AECAB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F8BA54-63F8-4932-88FC-AAA94901C6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09977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 - 3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70410BB-DD3B-44DD-96EB-D0208E2D22A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6" y="5382770"/>
            <a:ext cx="12191991" cy="1475231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8475852-514A-47A1-AD53-9B8C4AECAB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F8BA54-63F8-4932-88FC-AAA94901C6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23332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el en 2 objecten -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1DCF45C9-3C72-4D45-BA8C-02A516350BE1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0" y="5382770"/>
            <a:ext cx="12192000" cy="1475231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9808DB0-0ADE-492D-814B-61D9DF6FED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D1CB3D-897D-46AD-9A08-F325ADCCF5E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02E07FC-AF63-4642-9A55-D8ADF78201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32171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el en 2 objecten - 2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A4F09EEC-A529-4598-BEE3-E580F3F640D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382768"/>
            <a:ext cx="12192000" cy="1475232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9808DB0-0ADE-492D-814B-61D9DF6FED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D1CB3D-897D-46AD-9A08-F325ADCCF5E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02E07FC-AF63-4642-9A55-D8ADF78201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57466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5CF70E6-3AB3-4731-9274-0256AC4109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Click to edit Master title style</a:t>
            </a:r>
            <a:endParaRPr lang="nl-NL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67D51E-3C6D-4796-925A-686DCFB66A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Click to edit Master text styles</a:t>
            </a:r>
          </a:p>
          <a:p>
            <a:pPr lvl="1"/>
            <a:r>
              <a:rPr lang="nl-NL"/>
              <a:t>Second level</a:t>
            </a:r>
          </a:p>
          <a:p>
            <a:pPr lvl="2"/>
            <a:r>
              <a:rPr lang="nl-NL"/>
              <a:t>Third level</a:t>
            </a:r>
          </a:p>
          <a:p>
            <a:pPr lvl="3"/>
            <a:r>
              <a:rPr lang="nl-NL"/>
              <a:t>Fourth level</a:t>
            </a:r>
          </a:p>
          <a:p>
            <a:pPr lvl="4"/>
            <a:r>
              <a:rPr lang="nl-NL"/>
              <a:t>Fifth level</a:t>
            </a:r>
            <a:endParaRPr lang="nl-NL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0F88F6-3708-44D1-88E7-09D0C81D979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accent1"/>
                </a:solidFill>
              </a:defRPr>
            </a:lvl1pPr>
          </a:lstStyle>
          <a:p>
            <a:fld id="{4427C985-B5C7-4F13-AE88-7ED5554F6185}" type="datetimeFigureOut">
              <a:rPr lang="nl-NL" smtClean="0"/>
              <a:pPr/>
              <a:t>12-12-2025</a:t>
            </a:fld>
            <a:endParaRPr lang="nl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189699-1C18-40DD-9834-CCBFA1C87E2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accent1"/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1E90D4-289C-496B-B67B-C00333DDA53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C7D4E05-D4BD-4579-A366-6BA6947A33AC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036325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840">
          <p15:clr>
            <a:srgbClr val="F26B43"/>
          </p15:clr>
        </p15:guide>
        <p15:guide id="2" orient="horz" pos="216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C2222C2-3FA6-13FA-A8BC-3F0E27F17F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Vakken laten vallen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0D8CA022-AD3F-DAAE-CC2E-43FD2B0E58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In het leerling account in Magister kun je bij activiteiten aanvinken welke twee vakken </a:t>
            </a:r>
          </a:p>
          <a:p>
            <a:pPr marL="0" indent="0">
              <a:buNone/>
            </a:pPr>
            <a:r>
              <a:rPr lang="nl-NL" dirty="0"/>
              <a:t>(of 1 of geen) je laat vallen mits je er een </a:t>
            </a:r>
            <a:r>
              <a:rPr lang="nl-NL" b="1" dirty="0"/>
              <a:t>afgeronde 6 voor staat</a:t>
            </a:r>
            <a:r>
              <a:rPr lang="nl-NL" dirty="0"/>
              <a:t>.</a:t>
            </a:r>
          </a:p>
          <a:p>
            <a:r>
              <a:rPr lang="nl-NL" dirty="0"/>
              <a:t>Aandachtspunt: </a:t>
            </a:r>
            <a:r>
              <a:rPr lang="nl-NL" b="1" dirty="0"/>
              <a:t>je moet een profiel behouden</a:t>
            </a:r>
            <a:r>
              <a:rPr lang="nl-NL" dirty="0"/>
              <a:t> dus je kunt niet zomaar vakken laten vallen!</a:t>
            </a:r>
          </a:p>
          <a:p>
            <a:r>
              <a:rPr lang="nl-NL" dirty="0"/>
              <a:t>5 maart 2026: laatste controle of de afgeronde 6 (minimaal 5,5) behaald is.</a:t>
            </a:r>
          </a:p>
          <a:p>
            <a:pPr lvl="0"/>
            <a:r>
              <a:rPr lang="nl-NL" dirty="0"/>
              <a:t>9 maart 2026: start aangepast rooster + studie-uren Studiehuis.</a:t>
            </a:r>
          </a:p>
          <a:p>
            <a:r>
              <a:rPr lang="nl-NL" dirty="0"/>
              <a:t>Deadline voor het aanvinken van één of twee vakken in Magister is 23 januari 23.59 uur.</a:t>
            </a:r>
          </a:p>
          <a:p>
            <a:r>
              <a:rPr lang="nl-NL" dirty="0"/>
              <a:t>De vakken die je laat vallen kun je hierna </a:t>
            </a:r>
            <a:r>
              <a:rPr lang="nl-NL" b="1" dirty="0"/>
              <a:t>nooit </a:t>
            </a:r>
            <a:r>
              <a:rPr lang="nl-NL" dirty="0"/>
              <a:t>meer kiezen.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3732518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FFCEC06-17BA-DAD5-46C7-9DB79C4745F8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621792" y="117601"/>
            <a:ext cx="10515600" cy="1325563"/>
          </a:xfrm>
        </p:spPr>
        <p:txBody>
          <a:bodyPr/>
          <a:lstStyle/>
          <a:p>
            <a:r>
              <a:rPr lang="nl-NL" dirty="0">
                <a:latin typeface="Arial" panose="020B0604020202020204" pitchFamily="34" charset="0"/>
                <a:cs typeface="Arial" panose="020B0604020202020204" pitchFamily="34" charset="0"/>
              </a:rPr>
              <a:t>Leerling account, bij activiteiten</a:t>
            </a:r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413BF0B0-BCAE-9774-8625-4F30FE95E92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26451" y="1241638"/>
            <a:ext cx="8109021" cy="45830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53793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1_Schoter_PPT">
  <a:themeElements>
    <a:clrScheme name="Schoter_PPT">
      <a:dk1>
        <a:sysClr val="windowText" lastClr="000000"/>
      </a:dk1>
      <a:lt1>
        <a:sysClr val="window" lastClr="FFFFFF"/>
      </a:lt1>
      <a:dk2>
        <a:srgbClr val="000000"/>
      </a:dk2>
      <a:lt2>
        <a:srgbClr val="FFFFFF"/>
      </a:lt2>
      <a:accent1>
        <a:srgbClr val="283583"/>
      </a:accent1>
      <a:accent2>
        <a:srgbClr val="EE7F00"/>
      </a:accent2>
      <a:accent3>
        <a:srgbClr val="FEE3C8"/>
      </a:accent3>
      <a:accent4>
        <a:srgbClr val="999999"/>
      </a:accent4>
      <a:accent5>
        <a:srgbClr val="CAC7C7"/>
      </a:accent5>
      <a:accent6>
        <a:srgbClr val="666666"/>
      </a:accent6>
      <a:hlink>
        <a:srgbClr val="000000"/>
      </a:hlink>
      <a:folHlink>
        <a:srgbClr val="000000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114</Words>
  <Application>Microsoft Office PowerPoint</Application>
  <PresentationFormat>Breedbeeld</PresentationFormat>
  <Paragraphs>9</Paragraphs>
  <Slides>2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2</vt:i4>
      </vt:variant>
    </vt:vector>
  </HeadingPairs>
  <TitlesOfParts>
    <vt:vector size="5" baseType="lpstr">
      <vt:lpstr>Arial</vt:lpstr>
      <vt:lpstr>Calibri</vt:lpstr>
      <vt:lpstr>1_Schoter_PPT</vt:lpstr>
      <vt:lpstr>Vakken laten vallen</vt:lpstr>
      <vt:lpstr>Leerling account, bij activiteiten</vt:lpstr>
    </vt:vector>
  </TitlesOfParts>
  <Company>Dunamare Onderwijsgroep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Houten, L. van</dc:creator>
  <cp:lastModifiedBy>Houten, L. van</cp:lastModifiedBy>
  <cp:revision>1</cp:revision>
  <dcterms:created xsi:type="dcterms:W3CDTF">2025-12-12T13:54:29Z</dcterms:created>
  <dcterms:modified xsi:type="dcterms:W3CDTF">2025-12-12T14:15:12Z</dcterms:modified>
</cp:coreProperties>
</file>