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11" r:id="rId5"/>
    <p:sldMasterId id="2147483725" r:id="rId6"/>
  </p:sldMasterIdLst>
  <p:notesMasterIdLst>
    <p:notesMasterId r:id="rId38"/>
  </p:notesMasterIdLst>
  <p:handoutMasterIdLst>
    <p:handoutMasterId r:id="rId39"/>
  </p:handoutMasterIdLst>
  <p:sldIdLst>
    <p:sldId id="442" r:id="rId7"/>
    <p:sldId id="473" r:id="rId8"/>
    <p:sldId id="317" r:id="rId9"/>
    <p:sldId id="276" r:id="rId10"/>
    <p:sldId id="260" r:id="rId11"/>
    <p:sldId id="296" r:id="rId12"/>
    <p:sldId id="264" r:id="rId13"/>
    <p:sldId id="318" r:id="rId14"/>
    <p:sldId id="295" r:id="rId15"/>
    <p:sldId id="263" r:id="rId16"/>
    <p:sldId id="294" r:id="rId17"/>
    <p:sldId id="340" r:id="rId18"/>
    <p:sldId id="293" r:id="rId19"/>
    <p:sldId id="261" r:id="rId20"/>
    <p:sldId id="475" r:id="rId21"/>
    <p:sldId id="323" r:id="rId22"/>
    <p:sldId id="333" r:id="rId23"/>
    <p:sldId id="297" r:id="rId24"/>
    <p:sldId id="471" r:id="rId25"/>
    <p:sldId id="324" r:id="rId26"/>
    <p:sldId id="466" r:id="rId27"/>
    <p:sldId id="345" r:id="rId28"/>
    <p:sldId id="437" r:id="rId29"/>
    <p:sldId id="272" r:id="rId30"/>
    <p:sldId id="478" r:id="rId31"/>
    <p:sldId id="479" r:id="rId32"/>
    <p:sldId id="480" r:id="rId33"/>
    <p:sldId id="481" r:id="rId34"/>
    <p:sldId id="450" r:id="rId35"/>
    <p:sldId id="452" r:id="rId36"/>
    <p:sldId id="459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4173" autoAdjust="0"/>
  </p:normalViewPr>
  <p:slideViewPr>
    <p:cSldViewPr>
      <p:cViewPr varScale="1">
        <p:scale>
          <a:sx n="69" d="100"/>
          <a:sy n="69" d="100"/>
        </p:scale>
        <p:origin x="1858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ten, L. van" userId="c7cb11c0-1780-48a8-a0d3-4a8e095c9c8e" providerId="ADAL" clId="{E0260394-E9B1-4A10-932A-643DF3E1E076}"/>
    <pc:docChg chg="custSel modSld">
      <pc:chgData name="Houten, L. van" userId="c7cb11c0-1780-48a8-a0d3-4a8e095c9c8e" providerId="ADAL" clId="{E0260394-E9B1-4A10-932A-643DF3E1E076}" dt="2026-01-07T13:02:41.019" v="62" actId="20577"/>
      <pc:docMkLst>
        <pc:docMk/>
      </pc:docMkLst>
      <pc:sldChg chg="modNotesTx">
        <pc:chgData name="Houten, L. van" userId="c7cb11c0-1780-48a8-a0d3-4a8e095c9c8e" providerId="ADAL" clId="{E0260394-E9B1-4A10-932A-643DF3E1E076}" dt="2025-12-19T09:47:59.277" v="3" actId="20577"/>
        <pc:sldMkLst>
          <pc:docMk/>
          <pc:sldMk cId="0" sldId="260"/>
        </pc:sldMkLst>
      </pc:sldChg>
      <pc:sldChg chg="modNotesTx">
        <pc:chgData name="Houten, L. van" userId="c7cb11c0-1780-48a8-a0d3-4a8e095c9c8e" providerId="ADAL" clId="{E0260394-E9B1-4A10-932A-643DF3E1E076}" dt="2025-12-19T09:48:19.815" v="8" actId="20577"/>
        <pc:sldMkLst>
          <pc:docMk/>
          <pc:sldMk cId="0" sldId="261"/>
        </pc:sldMkLst>
      </pc:sldChg>
      <pc:sldChg chg="modNotesTx">
        <pc:chgData name="Houten, L. van" userId="c7cb11c0-1780-48a8-a0d3-4a8e095c9c8e" providerId="ADAL" clId="{E0260394-E9B1-4A10-932A-643DF3E1E076}" dt="2025-12-19T09:48:05.264" v="5" actId="20577"/>
        <pc:sldMkLst>
          <pc:docMk/>
          <pc:sldMk cId="0" sldId="264"/>
        </pc:sldMkLst>
      </pc:sldChg>
      <pc:sldChg chg="modSp mod">
        <pc:chgData name="Houten, L. van" userId="c7cb11c0-1780-48a8-a0d3-4a8e095c9c8e" providerId="ADAL" clId="{E0260394-E9B1-4A10-932A-643DF3E1E076}" dt="2025-12-19T09:49:12.999" v="19" actId="20577"/>
        <pc:sldMkLst>
          <pc:docMk/>
          <pc:sldMk cId="0" sldId="272"/>
        </pc:sldMkLst>
        <pc:spChg chg="mod">
          <ac:chgData name="Houten, L. van" userId="c7cb11c0-1780-48a8-a0d3-4a8e095c9c8e" providerId="ADAL" clId="{E0260394-E9B1-4A10-932A-643DF3E1E076}" dt="2025-12-19T09:49:12.999" v="19" actId="20577"/>
          <ac:spMkLst>
            <pc:docMk/>
            <pc:sldMk cId="0" sldId="272"/>
            <ac:spMk id="2" creationId="{00000000-0000-0000-0000-000000000000}"/>
          </ac:spMkLst>
        </pc:spChg>
      </pc:sldChg>
      <pc:sldChg chg="modNotesTx">
        <pc:chgData name="Houten, L. van" userId="c7cb11c0-1780-48a8-a0d3-4a8e095c9c8e" providerId="ADAL" clId="{E0260394-E9B1-4A10-932A-643DF3E1E076}" dt="2025-12-19T09:47:56.103" v="2" actId="20577"/>
        <pc:sldMkLst>
          <pc:docMk/>
          <pc:sldMk cId="0" sldId="276"/>
        </pc:sldMkLst>
      </pc:sldChg>
      <pc:sldChg chg="modNotesTx">
        <pc:chgData name="Houten, L. van" userId="c7cb11c0-1780-48a8-a0d3-4a8e095c9c8e" providerId="ADAL" clId="{E0260394-E9B1-4A10-932A-643DF3E1E076}" dt="2025-12-19T09:48:14.251" v="7" actId="20577"/>
        <pc:sldMkLst>
          <pc:docMk/>
          <pc:sldMk cId="1677798104" sldId="294"/>
        </pc:sldMkLst>
      </pc:sldChg>
      <pc:sldChg chg="modNotesTx">
        <pc:chgData name="Houten, L. van" userId="c7cb11c0-1780-48a8-a0d3-4a8e095c9c8e" providerId="ADAL" clId="{E0260394-E9B1-4A10-932A-643DF3E1E076}" dt="2025-12-19T09:48:01.627" v="4" actId="20577"/>
        <pc:sldMkLst>
          <pc:docMk/>
          <pc:sldMk cId="3950112672" sldId="296"/>
        </pc:sldMkLst>
      </pc:sldChg>
      <pc:sldChg chg="modNotesTx">
        <pc:chgData name="Houten, L. van" userId="c7cb11c0-1780-48a8-a0d3-4a8e095c9c8e" providerId="ADAL" clId="{E0260394-E9B1-4A10-932A-643DF3E1E076}" dt="2025-12-19T09:48:32.288" v="12" actId="20577"/>
        <pc:sldMkLst>
          <pc:docMk/>
          <pc:sldMk cId="3849798127" sldId="297"/>
        </pc:sldMkLst>
      </pc:sldChg>
      <pc:sldChg chg="modNotesTx">
        <pc:chgData name="Houten, L. van" userId="c7cb11c0-1780-48a8-a0d3-4a8e095c9c8e" providerId="ADAL" clId="{E0260394-E9B1-4A10-932A-643DF3E1E076}" dt="2025-12-19T09:48:08.233" v="6" actId="20577"/>
        <pc:sldMkLst>
          <pc:docMk/>
          <pc:sldMk cId="358264671" sldId="318"/>
        </pc:sldMkLst>
      </pc:sldChg>
      <pc:sldChg chg="modNotesTx">
        <pc:chgData name="Houten, L. van" userId="c7cb11c0-1780-48a8-a0d3-4a8e095c9c8e" providerId="ADAL" clId="{E0260394-E9B1-4A10-932A-643DF3E1E076}" dt="2025-12-19T09:48:27.145" v="11" actId="20577"/>
        <pc:sldMkLst>
          <pc:docMk/>
          <pc:sldMk cId="3298090414" sldId="323"/>
        </pc:sldMkLst>
      </pc:sldChg>
      <pc:sldChg chg="modNotesTx">
        <pc:chgData name="Houten, L. van" userId="c7cb11c0-1780-48a8-a0d3-4a8e095c9c8e" providerId="ADAL" clId="{E0260394-E9B1-4A10-932A-643DF3E1E076}" dt="2025-12-19T09:48:39.102" v="14" actId="20577"/>
        <pc:sldMkLst>
          <pc:docMk/>
          <pc:sldMk cId="4126710441" sldId="324"/>
        </pc:sldMkLst>
      </pc:sldChg>
      <pc:sldChg chg="modNotesTx">
        <pc:chgData name="Houten, L. van" userId="c7cb11c0-1780-48a8-a0d3-4a8e095c9c8e" providerId="ADAL" clId="{E0260394-E9B1-4A10-932A-643DF3E1E076}" dt="2025-12-19T09:48:45.003" v="16" actId="20577"/>
        <pc:sldMkLst>
          <pc:docMk/>
          <pc:sldMk cId="108104916" sldId="345"/>
        </pc:sldMkLst>
      </pc:sldChg>
      <pc:sldChg chg="modSp mod modNotesTx">
        <pc:chgData name="Houten, L. van" userId="c7cb11c0-1780-48a8-a0d3-4a8e095c9c8e" providerId="ADAL" clId="{E0260394-E9B1-4A10-932A-643DF3E1E076}" dt="2026-01-07T13:02:41.019" v="62" actId="20577"/>
        <pc:sldMkLst>
          <pc:docMk/>
          <pc:sldMk cId="437881115" sldId="437"/>
        </pc:sldMkLst>
        <pc:graphicFrameChg chg="modGraphic">
          <ac:chgData name="Houten, L. van" userId="c7cb11c0-1780-48a8-a0d3-4a8e095c9c8e" providerId="ADAL" clId="{E0260394-E9B1-4A10-932A-643DF3E1E076}" dt="2026-01-07T13:02:41.019" v="62" actId="20577"/>
          <ac:graphicFrameMkLst>
            <pc:docMk/>
            <pc:sldMk cId="437881115" sldId="437"/>
            <ac:graphicFrameMk id="6" creationId="{0A4B6AEC-EDEC-497B-B9B5-80FA13951462}"/>
          </ac:graphicFrameMkLst>
        </pc:graphicFrameChg>
      </pc:sldChg>
      <pc:sldChg chg="modNotesTx">
        <pc:chgData name="Houten, L. van" userId="c7cb11c0-1780-48a8-a0d3-4a8e095c9c8e" providerId="ADAL" clId="{E0260394-E9B1-4A10-932A-643DF3E1E076}" dt="2025-12-19T09:47:48.989" v="0" actId="20577"/>
        <pc:sldMkLst>
          <pc:docMk/>
          <pc:sldMk cId="606016373" sldId="442"/>
        </pc:sldMkLst>
      </pc:sldChg>
      <pc:sldChg chg="modNotesTx">
        <pc:chgData name="Houten, L. van" userId="c7cb11c0-1780-48a8-a0d3-4a8e095c9c8e" providerId="ADAL" clId="{E0260394-E9B1-4A10-932A-643DF3E1E076}" dt="2025-12-19T09:49:34.474" v="20" actId="20577"/>
        <pc:sldMkLst>
          <pc:docMk/>
          <pc:sldMk cId="3521654586" sldId="450"/>
        </pc:sldMkLst>
      </pc:sldChg>
      <pc:sldChg chg="modNotesTx">
        <pc:chgData name="Houten, L. van" userId="c7cb11c0-1780-48a8-a0d3-4a8e095c9c8e" providerId="ADAL" clId="{E0260394-E9B1-4A10-932A-643DF3E1E076}" dt="2025-12-19T09:49:41.597" v="21" actId="20577"/>
        <pc:sldMkLst>
          <pc:docMk/>
          <pc:sldMk cId="2692237916" sldId="452"/>
        </pc:sldMkLst>
      </pc:sldChg>
      <pc:sldChg chg="modNotesTx">
        <pc:chgData name="Houten, L. van" userId="c7cb11c0-1780-48a8-a0d3-4a8e095c9c8e" providerId="ADAL" clId="{E0260394-E9B1-4A10-932A-643DF3E1E076}" dt="2025-12-19T09:48:41.732" v="15" actId="20577"/>
        <pc:sldMkLst>
          <pc:docMk/>
          <pc:sldMk cId="454501477" sldId="466"/>
        </pc:sldMkLst>
      </pc:sldChg>
      <pc:sldChg chg="modNotesTx">
        <pc:chgData name="Houten, L. van" userId="c7cb11c0-1780-48a8-a0d3-4a8e095c9c8e" providerId="ADAL" clId="{E0260394-E9B1-4A10-932A-643DF3E1E076}" dt="2025-12-19T09:48:36.024" v="13" actId="20577"/>
        <pc:sldMkLst>
          <pc:docMk/>
          <pc:sldMk cId="2031335332" sldId="471"/>
        </pc:sldMkLst>
      </pc:sldChg>
      <pc:sldChg chg="modNotesTx">
        <pc:chgData name="Houten, L. van" userId="c7cb11c0-1780-48a8-a0d3-4a8e095c9c8e" providerId="ADAL" clId="{E0260394-E9B1-4A10-932A-643DF3E1E076}" dt="2025-12-19T09:47:50.940" v="1" actId="20577"/>
        <pc:sldMkLst>
          <pc:docMk/>
          <pc:sldMk cId="2079358611" sldId="473"/>
        </pc:sldMkLst>
      </pc:sldChg>
      <pc:sldChg chg="modNotesTx">
        <pc:chgData name="Houten, L. van" userId="c7cb11c0-1780-48a8-a0d3-4a8e095c9c8e" providerId="ADAL" clId="{E0260394-E9B1-4A10-932A-643DF3E1E076}" dt="2025-12-19T09:48:24.542" v="10" actId="5793"/>
        <pc:sldMkLst>
          <pc:docMk/>
          <pc:sldMk cId="1717276236" sldId="4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17B10-2A67-4A18-AF96-55DEF6396D0C}" type="doc">
      <dgm:prSet loTypeId="urn:microsoft.com/office/officeart/2005/8/layout/list1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nl-NL"/>
        </a:p>
      </dgm:t>
    </dgm:pt>
    <dgm:pt modelId="{BBEBBEE1-F307-43BA-A997-2AB0230D503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l-NL" sz="1600" dirty="0"/>
            <a:t>25 en 26 maart (MOL)</a:t>
          </a:r>
        </a:p>
      </dgm:t>
    </dgm:pt>
    <dgm:pt modelId="{675B8367-C0C5-4E45-B319-B1F50E3913D3}" type="parTrans" cxnId="{4DD3908E-CA58-49F2-932A-62CCD8F65F49}">
      <dgm:prSet/>
      <dgm:spPr/>
      <dgm:t>
        <a:bodyPr/>
        <a:lstStyle/>
        <a:p>
          <a:endParaRPr lang="nl-NL"/>
        </a:p>
      </dgm:t>
    </dgm:pt>
    <dgm:pt modelId="{F023F8D9-C1EA-462C-B9F3-E7B73F4B4B78}" type="sibTrans" cxnId="{4DD3908E-CA58-49F2-932A-62CCD8F65F49}">
      <dgm:prSet/>
      <dgm:spPr/>
      <dgm:t>
        <a:bodyPr/>
        <a:lstStyle/>
        <a:p>
          <a:endParaRPr lang="nl-NL"/>
        </a:p>
      </dgm:t>
    </dgm:pt>
    <dgm:pt modelId="{E15A28EC-05B0-4A5A-A7EE-B58873310C8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l-NL" sz="1600" dirty="0"/>
            <a:t>1 juni</a:t>
          </a:r>
        </a:p>
      </dgm:t>
    </dgm:pt>
    <dgm:pt modelId="{CF3A925E-996A-47AE-B48F-9DC5F9BA3D6A}" type="parTrans" cxnId="{13CD8A2C-B3B1-4108-B268-6CF69D65B5CD}">
      <dgm:prSet/>
      <dgm:spPr/>
      <dgm:t>
        <a:bodyPr/>
        <a:lstStyle/>
        <a:p>
          <a:endParaRPr lang="nl-NL"/>
        </a:p>
      </dgm:t>
    </dgm:pt>
    <dgm:pt modelId="{C4062E7A-97E0-4730-BBA1-49BF5C046311}" type="sibTrans" cxnId="{13CD8A2C-B3B1-4108-B268-6CF69D65B5CD}">
      <dgm:prSet/>
      <dgm:spPr/>
      <dgm:t>
        <a:bodyPr/>
        <a:lstStyle/>
        <a:p>
          <a:endParaRPr lang="nl-NL"/>
        </a:p>
      </dgm:t>
    </dgm:pt>
    <dgm:pt modelId="{4182644A-5FFF-43EF-A9A0-74B0186E1939}">
      <dgm:prSet/>
      <dgm:spPr/>
      <dgm:t>
        <a:bodyPr/>
        <a:lstStyle/>
        <a:p>
          <a:r>
            <a:rPr lang="nl-NL" dirty="0"/>
            <a:t>Uitleg profielen / werken in Qompas</a:t>
          </a:r>
        </a:p>
      </dgm:t>
    </dgm:pt>
    <dgm:pt modelId="{7B267E5C-A2A7-414A-AB63-8AA400376B96}" type="parTrans" cxnId="{FB49A6C3-6542-4B90-814A-AE7F2B2BF2E5}">
      <dgm:prSet/>
      <dgm:spPr/>
      <dgm:t>
        <a:bodyPr/>
        <a:lstStyle/>
        <a:p>
          <a:endParaRPr lang="nl-NL"/>
        </a:p>
      </dgm:t>
    </dgm:pt>
    <dgm:pt modelId="{23F33E22-F259-4B7C-B1C9-4D04FB106267}" type="sibTrans" cxnId="{FB49A6C3-6542-4B90-814A-AE7F2B2BF2E5}">
      <dgm:prSet/>
      <dgm:spPr/>
      <dgm:t>
        <a:bodyPr/>
        <a:lstStyle/>
        <a:p>
          <a:endParaRPr lang="nl-NL"/>
        </a:p>
      </dgm:t>
    </dgm:pt>
    <dgm:pt modelId="{F1F4615F-5A67-4FF2-878E-D804452B7127}">
      <dgm:prSet/>
      <dgm:spPr/>
      <dgm:t>
        <a:bodyPr/>
        <a:lstStyle/>
        <a:p>
          <a:r>
            <a:rPr lang="nl-NL" dirty="0"/>
            <a:t>Tekenen profielkeuzeformulier + evt. bespreken afstroom</a:t>
          </a:r>
        </a:p>
      </dgm:t>
    </dgm:pt>
    <dgm:pt modelId="{D8ABC75D-95ED-4B15-BA51-9CD5E83F6346}" type="parTrans" cxnId="{77B6F3DC-95F8-44FD-9AFA-8C4AE36DF6AE}">
      <dgm:prSet/>
      <dgm:spPr/>
      <dgm:t>
        <a:bodyPr/>
        <a:lstStyle/>
        <a:p>
          <a:endParaRPr lang="nl-NL"/>
        </a:p>
      </dgm:t>
    </dgm:pt>
    <dgm:pt modelId="{C7736822-361F-4C2C-ADC7-8DE2191BDA5B}" type="sibTrans" cxnId="{77B6F3DC-95F8-44FD-9AFA-8C4AE36DF6AE}">
      <dgm:prSet/>
      <dgm:spPr/>
      <dgm:t>
        <a:bodyPr/>
        <a:lstStyle/>
        <a:p>
          <a:endParaRPr lang="nl-NL"/>
        </a:p>
      </dgm:t>
    </dgm:pt>
    <dgm:pt modelId="{3F8470BE-F3A0-4BF3-9777-BD357EA8ADC7}">
      <dgm:prSet/>
      <dgm:spPr/>
      <dgm:t>
        <a:bodyPr/>
        <a:lstStyle/>
        <a:p>
          <a:r>
            <a:rPr lang="nl-NL" dirty="0"/>
            <a:t>Laatste wijzigingen vakkenpakket voor 4 havo met garantie </a:t>
          </a:r>
        </a:p>
      </dgm:t>
    </dgm:pt>
    <dgm:pt modelId="{49FC59E2-2307-4362-88B8-6D0C425237DC}" type="parTrans" cxnId="{BC3CBEBB-33A2-4CC0-BC17-9E8C731AA8C2}">
      <dgm:prSet/>
      <dgm:spPr/>
      <dgm:t>
        <a:bodyPr/>
        <a:lstStyle/>
        <a:p>
          <a:endParaRPr lang="nl-NL"/>
        </a:p>
      </dgm:t>
    </dgm:pt>
    <dgm:pt modelId="{F93A2ED9-586F-492D-AA0E-02158F4B2052}" type="sibTrans" cxnId="{BC3CBEBB-33A2-4CC0-BC17-9E8C731AA8C2}">
      <dgm:prSet/>
      <dgm:spPr/>
      <dgm:t>
        <a:bodyPr/>
        <a:lstStyle/>
        <a:p>
          <a:endParaRPr lang="nl-NL"/>
        </a:p>
      </dgm:t>
    </dgm:pt>
    <dgm:pt modelId="{33D88987-8511-4813-810C-C68AC61967FA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l-NL" sz="1600" dirty="0"/>
            <a:t>Januari</a:t>
          </a:r>
        </a:p>
      </dgm:t>
    </dgm:pt>
    <dgm:pt modelId="{A829E670-2FF0-4F42-8910-ECF68ACF35F3}" type="sibTrans" cxnId="{3CF7F0BF-24C6-4267-B4B2-4A02633D143A}">
      <dgm:prSet/>
      <dgm:spPr/>
      <dgm:t>
        <a:bodyPr/>
        <a:lstStyle/>
        <a:p>
          <a:endParaRPr lang="nl-NL"/>
        </a:p>
      </dgm:t>
    </dgm:pt>
    <dgm:pt modelId="{42B65447-45BD-42DA-8237-F1B2E960FD88}" type="parTrans" cxnId="{3CF7F0BF-24C6-4267-B4B2-4A02633D143A}">
      <dgm:prSet/>
      <dgm:spPr/>
      <dgm:t>
        <a:bodyPr/>
        <a:lstStyle/>
        <a:p>
          <a:endParaRPr lang="nl-NL"/>
        </a:p>
      </dgm:t>
    </dgm:pt>
    <dgm:pt modelId="{9BD24818-4C6E-465D-BDBF-CF195B947BD4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l-NL" sz="1600" dirty="0"/>
            <a:t>November / december	</a:t>
          </a:r>
        </a:p>
      </dgm:t>
    </dgm:pt>
    <dgm:pt modelId="{4D12FE73-186E-4D85-BA3C-A1742BC3549C}" type="sibTrans" cxnId="{C7F4F21D-8D71-442A-BA36-993B3F2794EC}">
      <dgm:prSet/>
      <dgm:spPr/>
      <dgm:t>
        <a:bodyPr/>
        <a:lstStyle/>
        <a:p>
          <a:endParaRPr lang="nl-NL"/>
        </a:p>
      </dgm:t>
    </dgm:pt>
    <dgm:pt modelId="{04985D19-CABA-438A-8B07-21BEE4DDE38F}" type="parTrans" cxnId="{C7F4F21D-8D71-442A-BA36-993B3F2794EC}">
      <dgm:prSet/>
      <dgm:spPr/>
      <dgm:t>
        <a:bodyPr/>
        <a:lstStyle/>
        <a:p>
          <a:endParaRPr lang="nl-NL"/>
        </a:p>
      </dgm:t>
    </dgm:pt>
    <dgm:pt modelId="{DD9ABD7E-ABEC-4435-93B0-0E744FE1650C}">
      <dgm:prSet/>
      <dgm:spPr/>
      <dgm:t>
        <a:bodyPr/>
        <a:lstStyle/>
        <a:p>
          <a:r>
            <a:rPr lang="nl-NL" dirty="0"/>
            <a:t>Adviezen vakdocenten 9 januari</a:t>
          </a:r>
        </a:p>
      </dgm:t>
    </dgm:pt>
    <dgm:pt modelId="{D384F07D-B1F6-4998-93F4-E9F6A209F168}" type="sibTrans" cxnId="{A6663634-5710-4D18-B39C-4C498A9F2E74}">
      <dgm:prSet/>
      <dgm:spPr/>
      <dgm:t>
        <a:bodyPr/>
        <a:lstStyle/>
        <a:p>
          <a:endParaRPr lang="nl-NL"/>
        </a:p>
      </dgm:t>
    </dgm:pt>
    <dgm:pt modelId="{23AD784F-C0C2-46B2-8755-24CAE4589790}" type="parTrans" cxnId="{A6663634-5710-4D18-B39C-4C498A9F2E74}">
      <dgm:prSet/>
      <dgm:spPr/>
      <dgm:t>
        <a:bodyPr/>
        <a:lstStyle/>
        <a:p>
          <a:endParaRPr lang="nl-NL"/>
        </a:p>
      </dgm:t>
    </dgm:pt>
    <dgm:pt modelId="{2E0F9296-1195-4859-A6ED-455F028FFC01}">
      <dgm:prSet/>
      <dgm:spPr/>
      <dgm:t>
        <a:bodyPr/>
        <a:lstStyle/>
        <a:p>
          <a:r>
            <a:rPr lang="nl-NL" dirty="0"/>
            <a:t>20 januari profielkeuze online</a:t>
          </a:r>
        </a:p>
      </dgm:t>
    </dgm:pt>
    <dgm:pt modelId="{98D3FC19-F0D5-4665-ADF5-3E73790A1090}" type="sibTrans" cxnId="{876AF529-3B44-499B-91D3-371E85AAD25E}">
      <dgm:prSet/>
      <dgm:spPr/>
      <dgm:t>
        <a:bodyPr/>
        <a:lstStyle/>
        <a:p>
          <a:endParaRPr lang="nl-NL"/>
        </a:p>
      </dgm:t>
    </dgm:pt>
    <dgm:pt modelId="{39F0D5CA-37D8-4B53-9F06-FE9DB75F1329}" type="parTrans" cxnId="{876AF529-3B44-499B-91D3-371E85AAD25E}">
      <dgm:prSet/>
      <dgm:spPr/>
      <dgm:t>
        <a:bodyPr/>
        <a:lstStyle/>
        <a:p>
          <a:endParaRPr lang="nl-NL"/>
        </a:p>
      </dgm:t>
    </dgm:pt>
    <dgm:pt modelId="{264138F1-9807-42D0-9355-5BB836579DDD}">
      <dgm:prSet/>
      <dgm:spPr/>
      <dgm:t>
        <a:bodyPr/>
        <a:lstStyle/>
        <a:p>
          <a:r>
            <a:rPr lang="nl-NL" dirty="0"/>
            <a:t>Eventueel 2 vakken laten vallen</a:t>
          </a:r>
        </a:p>
      </dgm:t>
    </dgm:pt>
    <dgm:pt modelId="{866070DC-F940-4DDD-8C57-089076A6FD69}" type="parTrans" cxnId="{97FC347F-75EB-48A2-B732-83D41DB8321C}">
      <dgm:prSet/>
      <dgm:spPr/>
      <dgm:t>
        <a:bodyPr/>
        <a:lstStyle/>
        <a:p>
          <a:endParaRPr lang="nl-NL"/>
        </a:p>
      </dgm:t>
    </dgm:pt>
    <dgm:pt modelId="{21DFF73F-46B1-4254-A004-3B96745A619A}" type="sibTrans" cxnId="{97FC347F-75EB-48A2-B732-83D41DB8321C}">
      <dgm:prSet/>
      <dgm:spPr/>
      <dgm:t>
        <a:bodyPr/>
        <a:lstStyle/>
        <a:p>
          <a:endParaRPr lang="nl-NL"/>
        </a:p>
      </dgm:t>
    </dgm:pt>
    <dgm:pt modelId="{6623EE32-E249-4F88-AAAD-8C1B78B4DFA0}" type="pres">
      <dgm:prSet presAssocID="{4E517B10-2A67-4A18-AF96-55DEF6396D0C}" presName="linear" presStyleCnt="0">
        <dgm:presLayoutVars>
          <dgm:dir/>
          <dgm:animLvl val="lvl"/>
          <dgm:resizeHandles val="exact"/>
        </dgm:presLayoutVars>
      </dgm:prSet>
      <dgm:spPr/>
    </dgm:pt>
    <dgm:pt modelId="{6F4AFB0C-74F5-439D-B58E-D4C2D4BD96FD}" type="pres">
      <dgm:prSet presAssocID="{9BD24818-4C6E-465D-BDBF-CF195B947BD4}" presName="parentLin" presStyleCnt="0"/>
      <dgm:spPr/>
    </dgm:pt>
    <dgm:pt modelId="{8818FBD6-286A-4FEF-B4C7-DD93893E9CA4}" type="pres">
      <dgm:prSet presAssocID="{9BD24818-4C6E-465D-BDBF-CF195B947BD4}" presName="parentLeftMargin" presStyleLbl="node1" presStyleIdx="0" presStyleCnt="4"/>
      <dgm:spPr/>
    </dgm:pt>
    <dgm:pt modelId="{0C2CFB52-4F2A-47DE-8F8A-AE5E433DD7D0}" type="pres">
      <dgm:prSet presAssocID="{9BD24818-4C6E-465D-BDBF-CF195B947B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9393A6-CF23-4B49-B48F-936A76A3C416}" type="pres">
      <dgm:prSet presAssocID="{9BD24818-4C6E-465D-BDBF-CF195B947BD4}" presName="negativeSpace" presStyleCnt="0"/>
      <dgm:spPr/>
    </dgm:pt>
    <dgm:pt modelId="{175FDAE9-45AE-4ACF-93E3-8E35D705C1E0}" type="pres">
      <dgm:prSet presAssocID="{9BD24818-4C6E-465D-BDBF-CF195B947BD4}" presName="childText" presStyleLbl="conFgAcc1" presStyleIdx="0" presStyleCnt="4">
        <dgm:presLayoutVars>
          <dgm:bulletEnabled val="1"/>
        </dgm:presLayoutVars>
      </dgm:prSet>
      <dgm:spPr/>
    </dgm:pt>
    <dgm:pt modelId="{0219783B-7AD0-44F2-981B-2959939AD586}" type="pres">
      <dgm:prSet presAssocID="{4D12FE73-186E-4D85-BA3C-A1742BC3549C}" presName="spaceBetweenRectangles" presStyleCnt="0"/>
      <dgm:spPr/>
    </dgm:pt>
    <dgm:pt modelId="{305B40B9-4754-4A49-AE53-E24E05FBA860}" type="pres">
      <dgm:prSet presAssocID="{33D88987-8511-4813-810C-C68AC61967FA}" presName="parentLin" presStyleCnt="0"/>
      <dgm:spPr/>
    </dgm:pt>
    <dgm:pt modelId="{75140E88-BAED-49EC-9837-1FA23B45E579}" type="pres">
      <dgm:prSet presAssocID="{33D88987-8511-4813-810C-C68AC61967FA}" presName="parentLeftMargin" presStyleLbl="node1" presStyleIdx="0" presStyleCnt="4"/>
      <dgm:spPr/>
    </dgm:pt>
    <dgm:pt modelId="{FE67C525-95EB-47A2-94CF-7B1F5C3EF4B9}" type="pres">
      <dgm:prSet presAssocID="{33D88987-8511-4813-810C-C68AC61967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2625A0-7511-453D-A5CC-3D8A96DD83A5}" type="pres">
      <dgm:prSet presAssocID="{33D88987-8511-4813-810C-C68AC61967FA}" presName="negativeSpace" presStyleCnt="0"/>
      <dgm:spPr/>
    </dgm:pt>
    <dgm:pt modelId="{BCC1D098-EA91-4550-9688-3A4C9CF8903F}" type="pres">
      <dgm:prSet presAssocID="{33D88987-8511-4813-810C-C68AC61967FA}" presName="childText" presStyleLbl="conFgAcc1" presStyleIdx="1" presStyleCnt="4">
        <dgm:presLayoutVars>
          <dgm:bulletEnabled val="1"/>
        </dgm:presLayoutVars>
      </dgm:prSet>
      <dgm:spPr/>
    </dgm:pt>
    <dgm:pt modelId="{E62734D2-324D-49F0-8DA6-01BE597AB313}" type="pres">
      <dgm:prSet presAssocID="{A829E670-2FF0-4F42-8910-ECF68ACF35F3}" presName="spaceBetweenRectangles" presStyleCnt="0"/>
      <dgm:spPr/>
    </dgm:pt>
    <dgm:pt modelId="{148B5F88-32DE-48E4-A6B0-233D85E8CF3E}" type="pres">
      <dgm:prSet presAssocID="{BBEBBEE1-F307-43BA-A997-2AB0230D5035}" presName="parentLin" presStyleCnt="0"/>
      <dgm:spPr/>
    </dgm:pt>
    <dgm:pt modelId="{480B00E3-C787-4586-B101-B5D0FDEAEA30}" type="pres">
      <dgm:prSet presAssocID="{BBEBBEE1-F307-43BA-A997-2AB0230D5035}" presName="parentLeftMargin" presStyleLbl="node1" presStyleIdx="1" presStyleCnt="4"/>
      <dgm:spPr/>
    </dgm:pt>
    <dgm:pt modelId="{BAD67A9D-481B-4D5A-A346-10AD4930CE16}" type="pres">
      <dgm:prSet presAssocID="{BBEBBEE1-F307-43BA-A997-2AB0230D50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FC31BF7-737F-4D61-91B4-30D11B486FD1}" type="pres">
      <dgm:prSet presAssocID="{BBEBBEE1-F307-43BA-A997-2AB0230D5035}" presName="negativeSpace" presStyleCnt="0"/>
      <dgm:spPr/>
    </dgm:pt>
    <dgm:pt modelId="{B6F1D7AB-6401-423C-960A-797BC7B720A5}" type="pres">
      <dgm:prSet presAssocID="{BBEBBEE1-F307-43BA-A997-2AB0230D5035}" presName="childText" presStyleLbl="conFgAcc1" presStyleIdx="2" presStyleCnt="4">
        <dgm:presLayoutVars>
          <dgm:bulletEnabled val="1"/>
        </dgm:presLayoutVars>
      </dgm:prSet>
      <dgm:spPr/>
    </dgm:pt>
    <dgm:pt modelId="{24890603-0E0F-4D9C-9CB8-1B57C137BB5E}" type="pres">
      <dgm:prSet presAssocID="{F023F8D9-C1EA-462C-B9F3-E7B73F4B4B78}" presName="spaceBetweenRectangles" presStyleCnt="0"/>
      <dgm:spPr/>
    </dgm:pt>
    <dgm:pt modelId="{63989CE8-C7FA-4042-808B-3C051B9C1D8C}" type="pres">
      <dgm:prSet presAssocID="{E15A28EC-05B0-4A5A-A7EE-B58873310C87}" presName="parentLin" presStyleCnt="0"/>
      <dgm:spPr/>
    </dgm:pt>
    <dgm:pt modelId="{FE6F0121-10B0-4198-9804-1DF43A7F5D16}" type="pres">
      <dgm:prSet presAssocID="{E15A28EC-05B0-4A5A-A7EE-B58873310C87}" presName="parentLeftMargin" presStyleLbl="node1" presStyleIdx="2" presStyleCnt="4"/>
      <dgm:spPr/>
    </dgm:pt>
    <dgm:pt modelId="{C41979B3-CB30-4C70-9156-42FB286A5BA9}" type="pres">
      <dgm:prSet presAssocID="{E15A28EC-05B0-4A5A-A7EE-B58873310C8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A2B4DCC-5DB6-4DB0-B534-4ADB544F9D48}" type="pres">
      <dgm:prSet presAssocID="{E15A28EC-05B0-4A5A-A7EE-B58873310C87}" presName="negativeSpace" presStyleCnt="0"/>
      <dgm:spPr/>
    </dgm:pt>
    <dgm:pt modelId="{B04E16E4-6956-4E56-98FB-ADBFF441B935}" type="pres">
      <dgm:prSet presAssocID="{E15A28EC-05B0-4A5A-A7EE-B58873310C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2B0909-626C-4559-B82F-6AE22A8E1910}" type="presOf" srcId="{E15A28EC-05B0-4A5A-A7EE-B58873310C87}" destId="{C41979B3-CB30-4C70-9156-42FB286A5BA9}" srcOrd="1" destOrd="0" presId="urn:microsoft.com/office/officeart/2005/8/layout/list1"/>
    <dgm:cxn modelId="{F4235F0F-52C5-4A81-9130-2B00F98EB4E0}" type="presOf" srcId="{4182644A-5FFF-43EF-A9A0-74B0186E1939}" destId="{175FDAE9-45AE-4ACF-93E3-8E35D705C1E0}" srcOrd="0" destOrd="0" presId="urn:microsoft.com/office/officeart/2005/8/layout/list1"/>
    <dgm:cxn modelId="{C7F4F21D-8D71-442A-BA36-993B3F2794EC}" srcId="{4E517B10-2A67-4A18-AF96-55DEF6396D0C}" destId="{9BD24818-4C6E-465D-BDBF-CF195B947BD4}" srcOrd="0" destOrd="0" parTransId="{04985D19-CABA-438A-8B07-21BEE4DDE38F}" sibTransId="{4D12FE73-186E-4D85-BA3C-A1742BC3549C}"/>
    <dgm:cxn modelId="{AA676225-B0F4-48E4-978B-07A71F5BCC56}" type="presOf" srcId="{3F8470BE-F3A0-4BF3-9777-BD357EA8ADC7}" destId="{B04E16E4-6956-4E56-98FB-ADBFF441B935}" srcOrd="0" destOrd="0" presId="urn:microsoft.com/office/officeart/2005/8/layout/list1"/>
    <dgm:cxn modelId="{876AF529-3B44-499B-91D3-371E85AAD25E}" srcId="{33D88987-8511-4813-810C-C68AC61967FA}" destId="{2E0F9296-1195-4859-A6ED-455F028FFC01}" srcOrd="1" destOrd="0" parTransId="{39F0D5CA-37D8-4B53-9F06-FE9DB75F1329}" sibTransId="{98D3FC19-F0D5-4665-ADF5-3E73790A1090}"/>
    <dgm:cxn modelId="{13CD8A2C-B3B1-4108-B268-6CF69D65B5CD}" srcId="{4E517B10-2A67-4A18-AF96-55DEF6396D0C}" destId="{E15A28EC-05B0-4A5A-A7EE-B58873310C87}" srcOrd="3" destOrd="0" parTransId="{CF3A925E-996A-47AE-B48F-9DC5F9BA3D6A}" sibTransId="{C4062E7A-97E0-4730-BBA1-49BF5C046311}"/>
    <dgm:cxn modelId="{A6663634-5710-4D18-B39C-4C498A9F2E74}" srcId="{33D88987-8511-4813-810C-C68AC61967FA}" destId="{DD9ABD7E-ABEC-4435-93B0-0E744FE1650C}" srcOrd="0" destOrd="0" parTransId="{23AD784F-C0C2-46B2-8755-24CAE4589790}" sibTransId="{D384F07D-B1F6-4998-93F4-E9F6A209F168}"/>
    <dgm:cxn modelId="{056F3F35-B76A-48E5-81D0-ABEC6F3E2450}" type="presOf" srcId="{9BD24818-4C6E-465D-BDBF-CF195B947BD4}" destId="{0C2CFB52-4F2A-47DE-8F8A-AE5E433DD7D0}" srcOrd="1" destOrd="0" presId="urn:microsoft.com/office/officeart/2005/8/layout/list1"/>
    <dgm:cxn modelId="{DFCDC136-D9DA-4EFF-9442-5E15E047AF10}" type="presOf" srcId="{264138F1-9807-42D0-9355-5BB836579DDD}" destId="{BCC1D098-EA91-4550-9688-3A4C9CF8903F}" srcOrd="0" destOrd="2" presId="urn:microsoft.com/office/officeart/2005/8/layout/list1"/>
    <dgm:cxn modelId="{0263B060-D615-4FA2-9CFB-361B7CF4A620}" type="presOf" srcId="{33D88987-8511-4813-810C-C68AC61967FA}" destId="{FE67C525-95EB-47A2-94CF-7B1F5C3EF4B9}" srcOrd="1" destOrd="0" presId="urn:microsoft.com/office/officeart/2005/8/layout/list1"/>
    <dgm:cxn modelId="{C826CE70-5E00-475C-AC8A-9EEB00D414D3}" type="presOf" srcId="{33D88987-8511-4813-810C-C68AC61967FA}" destId="{75140E88-BAED-49EC-9837-1FA23B45E579}" srcOrd="0" destOrd="0" presId="urn:microsoft.com/office/officeart/2005/8/layout/list1"/>
    <dgm:cxn modelId="{88180552-016C-47C7-9215-F61C788271C2}" type="presOf" srcId="{BBEBBEE1-F307-43BA-A997-2AB0230D5035}" destId="{BAD67A9D-481B-4D5A-A346-10AD4930CE16}" srcOrd="1" destOrd="0" presId="urn:microsoft.com/office/officeart/2005/8/layout/list1"/>
    <dgm:cxn modelId="{1137155A-CDD7-422A-A01C-468E128A5BDE}" type="presOf" srcId="{DD9ABD7E-ABEC-4435-93B0-0E744FE1650C}" destId="{BCC1D098-EA91-4550-9688-3A4C9CF8903F}" srcOrd="0" destOrd="0" presId="urn:microsoft.com/office/officeart/2005/8/layout/list1"/>
    <dgm:cxn modelId="{97FC347F-75EB-48A2-B732-83D41DB8321C}" srcId="{33D88987-8511-4813-810C-C68AC61967FA}" destId="{264138F1-9807-42D0-9355-5BB836579DDD}" srcOrd="2" destOrd="0" parTransId="{866070DC-F940-4DDD-8C57-089076A6FD69}" sibTransId="{21DFF73F-46B1-4254-A004-3B96745A619A}"/>
    <dgm:cxn modelId="{4DD3908E-CA58-49F2-932A-62CCD8F65F49}" srcId="{4E517B10-2A67-4A18-AF96-55DEF6396D0C}" destId="{BBEBBEE1-F307-43BA-A997-2AB0230D5035}" srcOrd="2" destOrd="0" parTransId="{675B8367-C0C5-4E45-B319-B1F50E3913D3}" sibTransId="{F023F8D9-C1EA-462C-B9F3-E7B73F4B4B78}"/>
    <dgm:cxn modelId="{5D573894-D9FA-48B1-B4D9-D4FDB74E162F}" type="presOf" srcId="{BBEBBEE1-F307-43BA-A997-2AB0230D5035}" destId="{480B00E3-C787-4586-B101-B5D0FDEAEA30}" srcOrd="0" destOrd="0" presId="urn:microsoft.com/office/officeart/2005/8/layout/list1"/>
    <dgm:cxn modelId="{C2403399-44BE-479D-AFCD-27E9C765E57B}" type="presOf" srcId="{2E0F9296-1195-4859-A6ED-455F028FFC01}" destId="{BCC1D098-EA91-4550-9688-3A4C9CF8903F}" srcOrd="0" destOrd="1" presId="urn:microsoft.com/office/officeart/2005/8/layout/list1"/>
    <dgm:cxn modelId="{B70FA8A5-FA58-42AE-9F63-B17143A8EC46}" type="presOf" srcId="{F1F4615F-5A67-4FF2-878E-D804452B7127}" destId="{B6F1D7AB-6401-423C-960A-797BC7B720A5}" srcOrd="0" destOrd="0" presId="urn:microsoft.com/office/officeart/2005/8/layout/list1"/>
    <dgm:cxn modelId="{9E71EEAF-4A01-4E68-AA3B-4B58FCEEAC80}" type="presOf" srcId="{E15A28EC-05B0-4A5A-A7EE-B58873310C87}" destId="{FE6F0121-10B0-4198-9804-1DF43A7F5D16}" srcOrd="0" destOrd="0" presId="urn:microsoft.com/office/officeart/2005/8/layout/list1"/>
    <dgm:cxn modelId="{514070B7-43F5-4E4B-9995-5F8E1DB61253}" type="presOf" srcId="{4E517B10-2A67-4A18-AF96-55DEF6396D0C}" destId="{6623EE32-E249-4F88-AAAD-8C1B78B4DFA0}" srcOrd="0" destOrd="0" presId="urn:microsoft.com/office/officeart/2005/8/layout/list1"/>
    <dgm:cxn modelId="{BC3CBEBB-33A2-4CC0-BC17-9E8C731AA8C2}" srcId="{E15A28EC-05B0-4A5A-A7EE-B58873310C87}" destId="{3F8470BE-F3A0-4BF3-9777-BD357EA8ADC7}" srcOrd="0" destOrd="0" parTransId="{49FC59E2-2307-4362-88B8-6D0C425237DC}" sibTransId="{F93A2ED9-586F-492D-AA0E-02158F4B2052}"/>
    <dgm:cxn modelId="{3CF7F0BF-24C6-4267-B4B2-4A02633D143A}" srcId="{4E517B10-2A67-4A18-AF96-55DEF6396D0C}" destId="{33D88987-8511-4813-810C-C68AC61967FA}" srcOrd="1" destOrd="0" parTransId="{42B65447-45BD-42DA-8237-F1B2E960FD88}" sibTransId="{A829E670-2FF0-4F42-8910-ECF68ACF35F3}"/>
    <dgm:cxn modelId="{FB49A6C3-6542-4B90-814A-AE7F2B2BF2E5}" srcId="{9BD24818-4C6E-465D-BDBF-CF195B947BD4}" destId="{4182644A-5FFF-43EF-A9A0-74B0186E1939}" srcOrd="0" destOrd="0" parTransId="{7B267E5C-A2A7-414A-AB63-8AA400376B96}" sibTransId="{23F33E22-F259-4B7C-B1C9-4D04FB106267}"/>
    <dgm:cxn modelId="{77B6F3DC-95F8-44FD-9AFA-8C4AE36DF6AE}" srcId="{BBEBBEE1-F307-43BA-A997-2AB0230D5035}" destId="{F1F4615F-5A67-4FF2-878E-D804452B7127}" srcOrd="0" destOrd="0" parTransId="{D8ABC75D-95ED-4B15-BA51-9CD5E83F6346}" sibTransId="{C7736822-361F-4C2C-ADC7-8DE2191BDA5B}"/>
    <dgm:cxn modelId="{9837C0E4-D6EF-4BE1-8394-F5622EADCF9D}" type="presOf" srcId="{9BD24818-4C6E-465D-BDBF-CF195B947BD4}" destId="{8818FBD6-286A-4FEF-B4C7-DD93893E9CA4}" srcOrd="0" destOrd="0" presId="urn:microsoft.com/office/officeart/2005/8/layout/list1"/>
    <dgm:cxn modelId="{8BC9535F-7FA2-4D84-A9DB-5B70EFEFE7FD}" type="presParOf" srcId="{6623EE32-E249-4F88-AAAD-8C1B78B4DFA0}" destId="{6F4AFB0C-74F5-439D-B58E-D4C2D4BD96FD}" srcOrd="0" destOrd="0" presId="urn:microsoft.com/office/officeart/2005/8/layout/list1"/>
    <dgm:cxn modelId="{DB0C9A01-3F45-4581-BFFD-8E48999C00D3}" type="presParOf" srcId="{6F4AFB0C-74F5-439D-B58E-D4C2D4BD96FD}" destId="{8818FBD6-286A-4FEF-B4C7-DD93893E9CA4}" srcOrd="0" destOrd="0" presId="urn:microsoft.com/office/officeart/2005/8/layout/list1"/>
    <dgm:cxn modelId="{222EAAF9-1EFB-448D-B645-CF07A7A197BA}" type="presParOf" srcId="{6F4AFB0C-74F5-439D-B58E-D4C2D4BD96FD}" destId="{0C2CFB52-4F2A-47DE-8F8A-AE5E433DD7D0}" srcOrd="1" destOrd="0" presId="urn:microsoft.com/office/officeart/2005/8/layout/list1"/>
    <dgm:cxn modelId="{E69CD92B-A069-4CF3-A92F-494C9ACA3BBD}" type="presParOf" srcId="{6623EE32-E249-4F88-AAAD-8C1B78B4DFA0}" destId="{F19393A6-CF23-4B49-B48F-936A76A3C416}" srcOrd="1" destOrd="0" presId="urn:microsoft.com/office/officeart/2005/8/layout/list1"/>
    <dgm:cxn modelId="{60017A6D-B10A-4A8C-BC95-CD9FB35DD4B9}" type="presParOf" srcId="{6623EE32-E249-4F88-AAAD-8C1B78B4DFA0}" destId="{175FDAE9-45AE-4ACF-93E3-8E35D705C1E0}" srcOrd="2" destOrd="0" presId="urn:microsoft.com/office/officeart/2005/8/layout/list1"/>
    <dgm:cxn modelId="{229F3A4F-6189-43EC-A681-A13FD5015058}" type="presParOf" srcId="{6623EE32-E249-4F88-AAAD-8C1B78B4DFA0}" destId="{0219783B-7AD0-44F2-981B-2959939AD586}" srcOrd="3" destOrd="0" presId="urn:microsoft.com/office/officeart/2005/8/layout/list1"/>
    <dgm:cxn modelId="{227CDC4B-63D5-4F56-BF98-D56207D9838A}" type="presParOf" srcId="{6623EE32-E249-4F88-AAAD-8C1B78B4DFA0}" destId="{305B40B9-4754-4A49-AE53-E24E05FBA860}" srcOrd="4" destOrd="0" presId="urn:microsoft.com/office/officeart/2005/8/layout/list1"/>
    <dgm:cxn modelId="{34203890-1DB9-4BFB-92BA-7D173963717D}" type="presParOf" srcId="{305B40B9-4754-4A49-AE53-E24E05FBA860}" destId="{75140E88-BAED-49EC-9837-1FA23B45E579}" srcOrd="0" destOrd="0" presId="urn:microsoft.com/office/officeart/2005/8/layout/list1"/>
    <dgm:cxn modelId="{495B43A3-DB35-448D-BAF8-33C1DEA40207}" type="presParOf" srcId="{305B40B9-4754-4A49-AE53-E24E05FBA860}" destId="{FE67C525-95EB-47A2-94CF-7B1F5C3EF4B9}" srcOrd="1" destOrd="0" presId="urn:microsoft.com/office/officeart/2005/8/layout/list1"/>
    <dgm:cxn modelId="{AA81728A-A09B-4CEB-921F-26116D1B4EC1}" type="presParOf" srcId="{6623EE32-E249-4F88-AAAD-8C1B78B4DFA0}" destId="{F62625A0-7511-453D-A5CC-3D8A96DD83A5}" srcOrd="5" destOrd="0" presId="urn:microsoft.com/office/officeart/2005/8/layout/list1"/>
    <dgm:cxn modelId="{067973E6-A398-4B30-B0BB-44F83E80441B}" type="presParOf" srcId="{6623EE32-E249-4F88-AAAD-8C1B78B4DFA0}" destId="{BCC1D098-EA91-4550-9688-3A4C9CF8903F}" srcOrd="6" destOrd="0" presId="urn:microsoft.com/office/officeart/2005/8/layout/list1"/>
    <dgm:cxn modelId="{47FC27D3-B6E3-4A7A-804A-E8D1C0296A16}" type="presParOf" srcId="{6623EE32-E249-4F88-AAAD-8C1B78B4DFA0}" destId="{E62734D2-324D-49F0-8DA6-01BE597AB313}" srcOrd="7" destOrd="0" presId="urn:microsoft.com/office/officeart/2005/8/layout/list1"/>
    <dgm:cxn modelId="{75774437-19CB-4071-853E-7DD74BC5E7CB}" type="presParOf" srcId="{6623EE32-E249-4F88-AAAD-8C1B78B4DFA0}" destId="{148B5F88-32DE-48E4-A6B0-233D85E8CF3E}" srcOrd="8" destOrd="0" presId="urn:microsoft.com/office/officeart/2005/8/layout/list1"/>
    <dgm:cxn modelId="{13151499-146D-405F-B29F-25221B1D9705}" type="presParOf" srcId="{148B5F88-32DE-48E4-A6B0-233D85E8CF3E}" destId="{480B00E3-C787-4586-B101-B5D0FDEAEA30}" srcOrd="0" destOrd="0" presId="urn:microsoft.com/office/officeart/2005/8/layout/list1"/>
    <dgm:cxn modelId="{3A424B90-5264-4859-B7BB-2EC448F07233}" type="presParOf" srcId="{148B5F88-32DE-48E4-A6B0-233D85E8CF3E}" destId="{BAD67A9D-481B-4D5A-A346-10AD4930CE16}" srcOrd="1" destOrd="0" presId="urn:microsoft.com/office/officeart/2005/8/layout/list1"/>
    <dgm:cxn modelId="{78939678-4F30-424E-B70D-FCDFE198E04B}" type="presParOf" srcId="{6623EE32-E249-4F88-AAAD-8C1B78B4DFA0}" destId="{EFC31BF7-737F-4D61-91B4-30D11B486FD1}" srcOrd="9" destOrd="0" presId="urn:microsoft.com/office/officeart/2005/8/layout/list1"/>
    <dgm:cxn modelId="{854CFC3C-3FE5-4453-A263-740F582AC75B}" type="presParOf" srcId="{6623EE32-E249-4F88-AAAD-8C1B78B4DFA0}" destId="{B6F1D7AB-6401-423C-960A-797BC7B720A5}" srcOrd="10" destOrd="0" presId="urn:microsoft.com/office/officeart/2005/8/layout/list1"/>
    <dgm:cxn modelId="{A4818574-982E-494F-AF70-BDF200770A1E}" type="presParOf" srcId="{6623EE32-E249-4F88-AAAD-8C1B78B4DFA0}" destId="{24890603-0E0F-4D9C-9CB8-1B57C137BB5E}" srcOrd="11" destOrd="0" presId="urn:microsoft.com/office/officeart/2005/8/layout/list1"/>
    <dgm:cxn modelId="{E16275A3-70FA-4847-B43F-F01E5777009C}" type="presParOf" srcId="{6623EE32-E249-4F88-AAAD-8C1B78B4DFA0}" destId="{63989CE8-C7FA-4042-808B-3C051B9C1D8C}" srcOrd="12" destOrd="0" presId="urn:microsoft.com/office/officeart/2005/8/layout/list1"/>
    <dgm:cxn modelId="{8BB007DA-D3BA-4482-9A58-53F3981D5A73}" type="presParOf" srcId="{63989CE8-C7FA-4042-808B-3C051B9C1D8C}" destId="{FE6F0121-10B0-4198-9804-1DF43A7F5D16}" srcOrd="0" destOrd="0" presId="urn:microsoft.com/office/officeart/2005/8/layout/list1"/>
    <dgm:cxn modelId="{C8A19002-D924-401A-97D9-6899EE2E436A}" type="presParOf" srcId="{63989CE8-C7FA-4042-808B-3C051B9C1D8C}" destId="{C41979B3-CB30-4C70-9156-42FB286A5BA9}" srcOrd="1" destOrd="0" presId="urn:microsoft.com/office/officeart/2005/8/layout/list1"/>
    <dgm:cxn modelId="{C42B8276-2CCE-4DF0-9FDF-B635394963AB}" type="presParOf" srcId="{6623EE32-E249-4F88-AAAD-8C1B78B4DFA0}" destId="{CA2B4DCC-5DB6-4DB0-B534-4ADB544F9D48}" srcOrd="13" destOrd="0" presId="urn:microsoft.com/office/officeart/2005/8/layout/list1"/>
    <dgm:cxn modelId="{EAA6A7BB-578A-4AA7-B1BC-503292FB7B94}" type="presParOf" srcId="{6623EE32-E249-4F88-AAAD-8C1B78B4DFA0}" destId="{B04E16E4-6956-4E56-98FB-ADBFF441B9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FDAE9-45AE-4ACF-93E3-8E35D705C1E0}">
      <dsp:nvSpPr>
        <dsp:cNvPr id="0" name=""/>
        <dsp:cNvSpPr/>
      </dsp:nvSpPr>
      <dsp:spPr>
        <a:xfrm>
          <a:off x="0" y="260656"/>
          <a:ext cx="7632848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54076" rIns="5923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Uitleg profielen / werken in Qompas</a:t>
          </a:r>
        </a:p>
      </dsp:txBody>
      <dsp:txXfrm>
        <a:off x="0" y="260656"/>
        <a:ext cx="7632848" cy="722925"/>
      </dsp:txXfrm>
    </dsp:sp>
    <dsp:sp modelId="{0C2CFB52-4F2A-47DE-8F8A-AE5E433DD7D0}">
      <dsp:nvSpPr>
        <dsp:cNvPr id="0" name=""/>
        <dsp:cNvSpPr/>
      </dsp:nvSpPr>
      <dsp:spPr>
        <a:xfrm>
          <a:off x="381642" y="9736"/>
          <a:ext cx="5342993" cy="50184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November / december	</a:t>
          </a:r>
        </a:p>
      </dsp:txBody>
      <dsp:txXfrm>
        <a:off x="406140" y="34234"/>
        <a:ext cx="5293997" cy="452844"/>
      </dsp:txXfrm>
    </dsp:sp>
    <dsp:sp modelId="{BCC1D098-EA91-4550-9688-3A4C9CF8903F}">
      <dsp:nvSpPr>
        <dsp:cNvPr id="0" name=""/>
        <dsp:cNvSpPr/>
      </dsp:nvSpPr>
      <dsp:spPr>
        <a:xfrm>
          <a:off x="0" y="1326301"/>
          <a:ext cx="7632848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54076" rIns="5923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Adviezen vakdocenten 9 januari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20 januari profielkeuze online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Eventueel 2 vakken laten vallen</a:t>
          </a:r>
        </a:p>
      </dsp:txBody>
      <dsp:txXfrm>
        <a:off x="0" y="1326301"/>
        <a:ext cx="7632848" cy="1285200"/>
      </dsp:txXfrm>
    </dsp:sp>
    <dsp:sp modelId="{FE67C525-95EB-47A2-94CF-7B1F5C3EF4B9}">
      <dsp:nvSpPr>
        <dsp:cNvPr id="0" name=""/>
        <dsp:cNvSpPr/>
      </dsp:nvSpPr>
      <dsp:spPr>
        <a:xfrm>
          <a:off x="381642" y="1075381"/>
          <a:ext cx="5342993" cy="50184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Januari</a:t>
          </a:r>
        </a:p>
      </dsp:txBody>
      <dsp:txXfrm>
        <a:off x="406140" y="1099879"/>
        <a:ext cx="5293997" cy="452844"/>
      </dsp:txXfrm>
    </dsp:sp>
    <dsp:sp modelId="{B6F1D7AB-6401-423C-960A-797BC7B720A5}">
      <dsp:nvSpPr>
        <dsp:cNvPr id="0" name=""/>
        <dsp:cNvSpPr/>
      </dsp:nvSpPr>
      <dsp:spPr>
        <a:xfrm>
          <a:off x="0" y="2954221"/>
          <a:ext cx="7632848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54076" rIns="5923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Tekenen profielkeuzeformulier + evt. bespreken afstroom</a:t>
          </a:r>
        </a:p>
      </dsp:txBody>
      <dsp:txXfrm>
        <a:off x="0" y="2954221"/>
        <a:ext cx="7632848" cy="722925"/>
      </dsp:txXfrm>
    </dsp:sp>
    <dsp:sp modelId="{BAD67A9D-481B-4D5A-A346-10AD4930CE16}">
      <dsp:nvSpPr>
        <dsp:cNvPr id="0" name=""/>
        <dsp:cNvSpPr/>
      </dsp:nvSpPr>
      <dsp:spPr>
        <a:xfrm>
          <a:off x="381642" y="2703301"/>
          <a:ext cx="5342993" cy="50184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25 en 26 maart (MOL)</a:t>
          </a:r>
        </a:p>
      </dsp:txBody>
      <dsp:txXfrm>
        <a:off x="406140" y="2727799"/>
        <a:ext cx="5293997" cy="452844"/>
      </dsp:txXfrm>
    </dsp:sp>
    <dsp:sp modelId="{B04E16E4-6956-4E56-98FB-ADBFF441B935}">
      <dsp:nvSpPr>
        <dsp:cNvPr id="0" name=""/>
        <dsp:cNvSpPr/>
      </dsp:nvSpPr>
      <dsp:spPr>
        <a:xfrm>
          <a:off x="0" y="4019866"/>
          <a:ext cx="7632848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354076" rIns="5923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Laatste wijzigingen vakkenpakket voor 4 havo met garantie </a:t>
          </a:r>
        </a:p>
      </dsp:txBody>
      <dsp:txXfrm>
        <a:off x="0" y="4019866"/>
        <a:ext cx="7632848" cy="722925"/>
      </dsp:txXfrm>
    </dsp:sp>
    <dsp:sp modelId="{C41979B3-CB30-4C70-9156-42FB286A5BA9}">
      <dsp:nvSpPr>
        <dsp:cNvPr id="0" name=""/>
        <dsp:cNvSpPr/>
      </dsp:nvSpPr>
      <dsp:spPr>
        <a:xfrm>
          <a:off x="381642" y="3768946"/>
          <a:ext cx="5342993" cy="50184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 juni</a:t>
          </a:r>
        </a:p>
      </dsp:txBody>
      <dsp:txXfrm>
        <a:off x="406140" y="3793444"/>
        <a:ext cx="5293997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7-1-2026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C31CF-9EF5-4233-916D-99B4C49FB32D}" type="datetimeFigureOut">
              <a:rPr lang="nl-NL" smtClean="0"/>
              <a:t>7-1-2026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C3F16-D110-4717-8E07-CEEB47C72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82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72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82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0BB23-3B35-987F-0C37-24A94A83A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6C980F0-1FD2-8DB0-A4E6-2B4B8CFDF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F5ECDA2-FEB3-C8EF-78EE-6F9A2A5DF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602054-A801-4D34-F488-24D8EE19A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20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792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189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777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45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639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90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511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74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700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55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75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25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45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615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74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C1243-4D90-84F6-DA2F-EF07DED7C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36669DA-901B-1502-045B-100DB54DB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D0D826-9B5F-7CF1-725E-11C7AE182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BC7FC1-D815-E326-D4B9-6702A5DF3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633F0-E32C-456E-B956-D81F6058E5D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76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03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C3F16-D110-4717-8E07-CEEB47C72EB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31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4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/>
        </p:nvGrpSpPr>
        <p:grpSpPr>
          <a:xfrm>
            <a:off x="0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8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DC68BB-7388-4B31-A14E-CB2837B3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51F81-2F84-43B2-A734-AD9BCCBD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2A596-4786-4A1A-B006-8BF02095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B66DA-C512-4E6B-AEA4-EDE20FCB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ing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4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/>
        </p:nvGrpSpPr>
        <p:grpSpPr>
          <a:xfrm>
            <a:off x="0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63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4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 userDrawn="1"/>
        </p:nvGrpSpPr>
        <p:grpSpPr>
          <a:xfrm>
            <a:off x="0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6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Click to edit Master subtitle style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AAD17-46DF-4F1D-BCB3-027EDFF1E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08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4AD20-ACA2-4593-8F58-4A047CF448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Click to edit Master subtitle style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AAD17-46DF-4F1D-BCB3-027EDFF1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08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4AD20-ACA2-4593-8F58-4A047CF4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F45C9-3C72-4D45-BA8C-02A516350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3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F09EEC-A529-4598-BEE3-E580F3F64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DC68BB-7388-4B31-A14E-CB2837B3C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51F81-2F84-43B2-A734-AD9BCCBDD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2A596-4786-4A1A-B006-8BF02095F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B66DA-C512-4E6B-AEA4-EDE20FCB85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0916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848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446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2712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814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185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517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5777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7793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1552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2549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5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 userDrawn="1"/>
        </p:nvGrpSpPr>
        <p:grpSpPr>
          <a:xfrm>
            <a:off x="1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2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4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F45C9-3C72-4D45-BA8C-02A51635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F09EEC-A529-4598-BEE3-E580F3F64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F70E6-3AB3-4731-9274-0256AC41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D51E-3C6D-4796-925A-686DCFB66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88F6-3708-44D1-88E7-09D0C81D9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27C985-B5C7-4F13-AE88-7ED5554F6185}" type="datetimeFigureOut">
              <a:rPr lang="nl-NL" smtClean="0"/>
              <a:pPr/>
              <a:t>7-1-2026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9699-1C18-40DD-9834-CCBFA1C8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90D4-289C-496B-B67B-C00333DDA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3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F70E6-3AB3-4731-9274-0256AC41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D51E-3C6D-4796-925A-686DCFB66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88F6-3708-44D1-88E7-09D0C81D9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5BCBB6DF-AAA4-47DE-9D3A-1FB0CEA8B434}" type="datetimeFigureOut">
              <a:rPr lang="nl-NL" smtClean="0"/>
              <a:pPr/>
              <a:t>7-1-2026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9699-1C18-40DD-9834-CCBFA1C8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90D4-289C-496B-B67B-C00333DDA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1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80936-7C6F-474C-AEFF-F521F554F6A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703B-789A-44C7-90CC-FAE6771AC86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.filius@schoter.nl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75" y="3109633"/>
            <a:ext cx="5868144" cy="280725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/>
              <a:t>Lotte van Houten</a:t>
            </a:r>
            <a:br>
              <a:rPr lang="nl-NL" sz="3200" dirty="0"/>
            </a:br>
            <a:r>
              <a:rPr lang="nl-NL" sz="3200" dirty="0"/>
              <a:t>Decaan mavo, havo, vwo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/>
              <a:t>Profielkeuze 3 havo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016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16016" y="-171400"/>
            <a:ext cx="7886700" cy="1325563"/>
          </a:xfrm>
        </p:spPr>
        <p:txBody>
          <a:bodyPr>
            <a:normAutofit/>
          </a:bodyPr>
          <a:lstStyle/>
          <a:p>
            <a:r>
              <a:rPr lang="nl-NL" b="1" dirty="0"/>
              <a:t>Natuur &amp; Gezondheid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10048" y="872716"/>
            <a:ext cx="735516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2900" b="1" dirty="0"/>
              <a:t>Profielvakken</a:t>
            </a:r>
          </a:p>
          <a:p>
            <a:r>
              <a:rPr lang="nl-NL" sz="2900" dirty="0"/>
              <a:t>Wiskunde A of </a:t>
            </a:r>
            <a:r>
              <a:rPr lang="nl-NL" sz="2900" dirty="0">
                <a:solidFill>
                  <a:srgbClr val="0070C0"/>
                </a:solidFill>
              </a:rPr>
              <a:t>wiskunde B</a:t>
            </a:r>
          </a:p>
          <a:p>
            <a:r>
              <a:rPr lang="nl-NL" sz="2900" dirty="0"/>
              <a:t>Biologie</a:t>
            </a:r>
          </a:p>
          <a:p>
            <a:r>
              <a:rPr lang="nl-NL" sz="2900" dirty="0"/>
              <a:t>Scheikunde</a:t>
            </a:r>
          </a:p>
          <a:p>
            <a:pPr marL="0" indent="0">
              <a:buNone/>
            </a:pPr>
            <a:r>
              <a:rPr lang="nl-NL" sz="2900" b="1" dirty="0"/>
              <a:t>Profielkeuzevakken (1 keuze)</a:t>
            </a:r>
          </a:p>
          <a:p>
            <a:r>
              <a:rPr lang="nl-NL" sz="2900" dirty="0">
                <a:solidFill>
                  <a:srgbClr val="0070C0"/>
                </a:solidFill>
              </a:rPr>
              <a:t>Natuurkunde</a:t>
            </a:r>
          </a:p>
          <a:p>
            <a:r>
              <a:rPr lang="nl-NL" sz="2900" dirty="0"/>
              <a:t>Aardrijkskunde</a:t>
            </a:r>
          </a:p>
          <a:p>
            <a:pPr marL="0" indent="0">
              <a:buNone/>
            </a:pPr>
            <a:r>
              <a:rPr lang="nl-NL" sz="2900" b="1" dirty="0"/>
              <a:t>Keuze examenvakken (1 keuze)</a:t>
            </a:r>
          </a:p>
          <a:p>
            <a:r>
              <a:rPr lang="nl-NL" sz="2900" dirty="0"/>
              <a:t>Natuurkunde</a:t>
            </a:r>
          </a:p>
          <a:p>
            <a:r>
              <a:rPr lang="nl-NL" sz="2900" dirty="0"/>
              <a:t>Aardrijkskunde</a:t>
            </a:r>
          </a:p>
          <a:p>
            <a:r>
              <a:rPr lang="nl-NL" sz="2900" dirty="0"/>
              <a:t>Economie</a:t>
            </a:r>
          </a:p>
          <a:p>
            <a:r>
              <a:rPr lang="nl-NL" sz="2900" dirty="0"/>
              <a:t>Bedrijfseconomie</a:t>
            </a:r>
          </a:p>
          <a:p>
            <a:r>
              <a:rPr lang="nl-NL" sz="2900" dirty="0">
                <a:solidFill>
                  <a:srgbClr val="7030A0"/>
                </a:solidFill>
              </a:rPr>
              <a:t>Bewegen, sport en maatschappij (</a:t>
            </a:r>
            <a:r>
              <a:rPr lang="nl-NL" sz="2900" dirty="0" err="1">
                <a:solidFill>
                  <a:srgbClr val="7030A0"/>
                </a:solidFill>
              </a:rPr>
              <a:t>bsm</a:t>
            </a:r>
            <a:r>
              <a:rPr lang="nl-NL" sz="2900" dirty="0">
                <a:solidFill>
                  <a:srgbClr val="7030A0"/>
                </a:solidFill>
              </a:rPr>
              <a:t>)</a:t>
            </a:r>
          </a:p>
          <a:p>
            <a:r>
              <a:rPr lang="nl-NL" sz="2900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sz="2900" dirty="0">
                <a:solidFill>
                  <a:srgbClr val="7030A0"/>
                </a:solidFill>
              </a:rPr>
              <a:t>Kunst (beeldende vorming) </a:t>
            </a:r>
          </a:p>
          <a:p>
            <a:pPr>
              <a:buNone/>
            </a:pPr>
            <a:r>
              <a:rPr lang="nl-NL" sz="2900" dirty="0">
                <a:solidFill>
                  <a:schemeClr val="accent2"/>
                </a:solidFill>
              </a:rPr>
              <a:t>                                    </a:t>
            </a:r>
            <a:r>
              <a:rPr lang="nl-NL" sz="2900" dirty="0">
                <a:solidFill>
                  <a:srgbClr val="0070C0"/>
                </a:solidFill>
              </a:rPr>
              <a:t>Beide gekozen? Ook profiel N&amp;T!</a:t>
            </a:r>
          </a:p>
          <a:p>
            <a:pPr lvl="8">
              <a:buNone/>
            </a:pPr>
            <a:endParaRPr lang="nl-NL" sz="1300" dirty="0">
              <a:solidFill>
                <a:schemeClr val="accent2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B0CB9B-53FB-1BBF-12CB-D5599A54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95941"/>
            <a:ext cx="3856372" cy="1849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78241" y="-279767"/>
            <a:ext cx="7886700" cy="1325563"/>
          </a:xfrm>
        </p:spPr>
        <p:txBody>
          <a:bodyPr/>
          <a:lstStyle/>
          <a:p>
            <a:r>
              <a:rPr lang="nl-NL" b="1" dirty="0"/>
              <a:t>Economie &amp; Maatschappij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30243" y="1045796"/>
            <a:ext cx="7283152" cy="5328592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Voor wie?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Organisatietalent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Interesse in economie, handel of management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Rekenen en onderzoeken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nl-NL" sz="2400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Wat kun je ermee?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Economie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Management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Financieel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https://profielkeuze.qompas.nl/content/images/gui/profielen/profiel3blau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41" y="3429000"/>
            <a:ext cx="35773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63625" y="53864"/>
            <a:ext cx="8229600" cy="1143000"/>
          </a:xfrm>
        </p:spPr>
        <p:txBody>
          <a:bodyPr/>
          <a:lstStyle/>
          <a:p>
            <a:r>
              <a:rPr lang="nl-NL" b="1" dirty="0"/>
              <a:t>Economie &amp; Maatschappij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1153924" y="1025327"/>
            <a:ext cx="7319590" cy="53730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4000" b="1" dirty="0"/>
              <a:t>Profielvakken</a:t>
            </a:r>
          </a:p>
          <a:p>
            <a:r>
              <a:rPr lang="nl-NL" sz="4000" dirty="0">
                <a:solidFill>
                  <a:srgbClr val="0070C0"/>
                </a:solidFill>
              </a:rPr>
              <a:t>Wiskunde A of Wiskunde B </a:t>
            </a:r>
          </a:p>
          <a:p>
            <a:r>
              <a:rPr lang="nl-NL" sz="4000" dirty="0"/>
              <a:t>Economie</a:t>
            </a:r>
          </a:p>
          <a:p>
            <a:r>
              <a:rPr lang="nl-NL" sz="4000" dirty="0"/>
              <a:t>Geschiedenis</a:t>
            </a:r>
          </a:p>
          <a:p>
            <a:pPr marL="0" indent="0">
              <a:buNone/>
            </a:pPr>
            <a:r>
              <a:rPr lang="nl-NL" sz="4000" b="1" dirty="0"/>
              <a:t>Profielkeuzevakken (1 keuze)</a:t>
            </a:r>
          </a:p>
          <a:p>
            <a:r>
              <a:rPr lang="nl-NL" sz="4000" dirty="0"/>
              <a:t>Duits</a:t>
            </a:r>
          </a:p>
          <a:p>
            <a:r>
              <a:rPr lang="nl-NL" sz="4000" dirty="0"/>
              <a:t>Frans</a:t>
            </a:r>
          </a:p>
          <a:p>
            <a:r>
              <a:rPr lang="nl-NL" sz="4000" dirty="0"/>
              <a:t>Aardrijkskunde</a:t>
            </a:r>
          </a:p>
          <a:p>
            <a:r>
              <a:rPr lang="nl-NL" sz="4000" dirty="0"/>
              <a:t>Bedrijfseconomie</a:t>
            </a:r>
          </a:p>
          <a:p>
            <a:pPr marL="0" indent="0">
              <a:buNone/>
            </a:pPr>
            <a:r>
              <a:rPr lang="nl-NL" sz="4000" b="1" dirty="0"/>
              <a:t>Keuze examenvakken (1 keuze)</a:t>
            </a:r>
          </a:p>
          <a:p>
            <a:r>
              <a:rPr lang="nl-NL" sz="4000" dirty="0"/>
              <a:t>Duits</a:t>
            </a:r>
          </a:p>
          <a:p>
            <a:r>
              <a:rPr lang="nl-NL" sz="4000" dirty="0"/>
              <a:t>Frans</a:t>
            </a:r>
          </a:p>
          <a:p>
            <a:r>
              <a:rPr lang="nl-NL" sz="4000" dirty="0"/>
              <a:t>Aardrijkskunde</a:t>
            </a:r>
          </a:p>
          <a:p>
            <a:r>
              <a:rPr lang="nl-NL" sz="4000" dirty="0"/>
              <a:t>Bedrijfseconomie</a:t>
            </a:r>
          </a:p>
          <a:p>
            <a:r>
              <a:rPr lang="nl-NL" sz="4000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sz="4000" dirty="0">
                <a:solidFill>
                  <a:srgbClr val="7030A0"/>
                </a:solidFill>
              </a:rPr>
              <a:t>Kunst (beeldende vorming)</a:t>
            </a:r>
          </a:p>
          <a:p>
            <a:r>
              <a:rPr lang="nl-NL" sz="4000" dirty="0">
                <a:solidFill>
                  <a:srgbClr val="7030A0"/>
                </a:solidFill>
              </a:rPr>
              <a:t>Bewegen, sport en maatschappij (</a:t>
            </a:r>
            <a:r>
              <a:rPr lang="nl-NL" sz="4000" dirty="0" err="1">
                <a:solidFill>
                  <a:srgbClr val="7030A0"/>
                </a:solidFill>
              </a:rPr>
              <a:t>bsm</a:t>
            </a:r>
            <a:r>
              <a:rPr lang="nl-NL" sz="4000" dirty="0">
                <a:solidFill>
                  <a:srgbClr val="7030A0"/>
                </a:solidFill>
              </a:rPr>
              <a:t>)</a:t>
            </a:r>
            <a:endParaRPr lang="nl-NL" sz="4000" b="1" dirty="0">
              <a:solidFill>
                <a:srgbClr val="7030A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2339752"/>
            <a:ext cx="2736304" cy="15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87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89208" y="-175569"/>
            <a:ext cx="7886700" cy="1325563"/>
          </a:xfrm>
        </p:spPr>
        <p:txBody>
          <a:bodyPr/>
          <a:lstStyle/>
          <a:p>
            <a:r>
              <a:rPr lang="nl-NL" b="1" dirty="0"/>
              <a:t>Cultuur &amp; Maatschappij</a:t>
            </a:r>
            <a:endParaRPr lang="nl-NL" b="1" dirty="0">
              <a:solidFill>
                <a:srgbClr val="3B51F7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46811" y="1046748"/>
            <a:ext cx="7427168" cy="4525963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Voor wie?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Behulpzaam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Communicatieve vaardigheden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Origineel of creatief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nl-NL" sz="2400" b="1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Wat kun je ermee?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Sociale hulpverlening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Onderwijs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Kunst, taal en cultuur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Media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Afbeeldingsresultaat voor cultuur en maatschapp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06" y="3429000"/>
            <a:ext cx="32792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51684" y="0"/>
            <a:ext cx="8126603" cy="1341640"/>
          </a:xfrm>
        </p:spPr>
        <p:txBody>
          <a:bodyPr/>
          <a:lstStyle/>
          <a:p>
            <a:r>
              <a:rPr lang="nl-NL" b="1" dirty="0"/>
              <a:t>Cultuur &amp; Maatschappij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5698" y="607741"/>
            <a:ext cx="7283152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Profielvakken</a:t>
            </a:r>
          </a:p>
          <a:p>
            <a:r>
              <a:rPr lang="nl-NL" dirty="0"/>
              <a:t>Geschiedenis</a:t>
            </a:r>
          </a:p>
          <a:p>
            <a:r>
              <a:rPr lang="nl-NL" dirty="0"/>
              <a:t>Aardrijkskunde of Economie</a:t>
            </a:r>
          </a:p>
          <a:p>
            <a:r>
              <a:rPr lang="nl-NL" dirty="0"/>
              <a:t>Duits of Frans</a:t>
            </a:r>
          </a:p>
          <a:p>
            <a:pPr marL="0" indent="0">
              <a:buNone/>
            </a:pPr>
            <a:r>
              <a:rPr lang="nl-NL" b="1" dirty="0"/>
              <a:t>Profielkeuzevakken (1 keuze)</a:t>
            </a:r>
          </a:p>
          <a:p>
            <a:r>
              <a:rPr lang="nl-NL" dirty="0"/>
              <a:t>Duits </a:t>
            </a:r>
          </a:p>
          <a:p>
            <a:r>
              <a:rPr lang="nl-NL" dirty="0"/>
              <a:t>Frans</a:t>
            </a:r>
          </a:p>
          <a:p>
            <a:r>
              <a:rPr lang="nl-NL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dirty="0">
                <a:solidFill>
                  <a:srgbClr val="7030A0"/>
                </a:solidFill>
              </a:rPr>
              <a:t>Kunst (beeldende vorming) </a:t>
            </a:r>
          </a:p>
          <a:p>
            <a:pPr marL="0" indent="0">
              <a:buNone/>
            </a:pPr>
            <a:r>
              <a:rPr lang="nl-NL" b="1" dirty="0"/>
              <a:t>Keuze examenvakken (1 keuze)</a:t>
            </a:r>
          </a:p>
          <a:p>
            <a:r>
              <a:rPr lang="nl-NL" dirty="0"/>
              <a:t>Duits</a:t>
            </a:r>
          </a:p>
          <a:p>
            <a:r>
              <a:rPr lang="nl-NL" dirty="0"/>
              <a:t>Frans</a:t>
            </a:r>
          </a:p>
          <a:p>
            <a:r>
              <a:rPr lang="nl-NL" dirty="0"/>
              <a:t>Aardrijkskunde</a:t>
            </a:r>
          </a:p>
          <a:p>
            <a:r>
              <a:rPr lang="nl-NL" dirty="0"/>
              <a:t>Economie </a:t>
            </a:r>
          </a:p>
          <a:p>
            <a:r>
              <a:rPr lang="nl-NL" dirty="0">
                <a:solidFill>
                  <a:srgbClr val="FF0000"/>
                </a:solidFill>
              </a:rPr>
              <a:t>Wiskunde A</a:t>
            </a:r>
          </a:p>
          <a:p>
            <a:r>
              <a:rPr lang="nl-NL" dirty="0">
                <a:solidFill>
                  <a:srgbClr val="7030A0"/>
                </a:solidFill>
              </a:rPr>
              <a:t>Bewegen, sport en maatschappij (</a:t>
            </a:r>
            <a:r>
              <a:rPr lang="nl-NL" dirty="0" err="1">
                <a:solidFill>
                  <a:srgbClr val="7030A0"/>
                </a:solidFill>
              </a:rPr>
              <a:t>bsm</a:t>
            </a:r>
            <a:r>
              <a:rPr lang="nl-NL" dirty="0">
                <a:solidFill>
                  <a:srgbClr val="7030A0"/>
                </a:solidFill>
              </a:rPr>
              <a:t>)</a:t>
            </a:r>
          </a:p>
          <a:p>
            <a:r>
              <a:rPr lang="nl-NL" dirty="0">
                <a:solidFill>
                  <a:srgbClr val="7030A0"/>
                </a:solidFill>
              </a:rPr>
              <a:t>Kunst (drama)	</a:t>
            </a:r>
          </a:p>
          <a:p>
            <a:r>
              <a:rPr lang="nl-NL" dirty="0">
                <a:solidFill>
                  <a:srgbClr val="7030A0"/>
                </a:solidFill>
              </a:rPr>
              <a:t>Kunst (beeldende vorming) 		</a:t>
            </a:r>
            <a:endParaRPr lang="nl-NL" i="1" dirty="0">
              <a:solidFill>
                <a:srgbClr val="7030A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58C560-E4C6-8AC6-23FA-C3BED6D8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259" y="1933304"/>
            <a:ext cx="3346994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F55A-9461-32A5-92D4-4589E95E1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DE62C5-6497-5C33-033D-A6723CEE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583" y="-393774"/>
            <a:ext cx="7886700" cy="1325563"/>
          </a:xfrm>
        </p:spPr>
        <p:txBody>
          <a:bodyPr/>
          <a:lstStyle/>
          <a:p>
            <a:r>
              <a:rPr lang="nl-NL" b="1" dirty="0"/>
              <a:t>Extra examenvak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7E54652-D618-1F66-F336-282C0EAA2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3" y="370238"/>
            <a:ext cx="7886700" cy="4351338"/>
          </a:xfrm>
        </p:spPr>
        <p:txBody>
          <a:bodyPr>
            <a:normAutofit/>
          </a:bodyPr>
          <a:lstStyle/>
          <a:p>
            <a:r>
              <a:rPr lang="nl-NL" sz="2400" dirty="0"/>
              <a:t>Vak dat binnen het profiel wordt aangeboden;</a:t>
            </a:r>
          </a:p>
          <a:p>
            <a:r>
              <a:rPr lang="nl-NL" sz="2400" dirty="0"/>
              <a:t>Niet verplicht; </a:t>
            </a:r>
          </a:p>
          <a:p>
            <a:r>
              <a:rPr lang="nl-NL" sz="2400" dirty="0"/>
              <a:t>Het extra vak is niet gegarandeerd, het wordt pas toegekend na de start van het schooljaar;</a:t>
            </a:r>
          </a:p>
          <a:p>
            <a:r>
              <a:rPr lang="nl-NL" sz="2400" dirty="0"/>
              <a:t>6,8 gemiddeld voor alle vakken in rapport 3 totaal en een 6,5 gemiddeld voor het vak (als je het al hebt gevolgd), aanvraag middels formulier bij decaan / coördinator; </a:t>
            </a:r>
          </a:p>
          <a:p>
            <a:r>
              <a:rPr lang="nl-NL" sz="2400" dirty="0"/>
              <a:t>Motivatie voor het vak, advies van mentor én vakdocent worden meegenomen;</a:t>
            </a:r>
          </a:p>
          <a:p>
            <a:r>
              <a:rPr lang="nl-NL" sz="2400" dirty="0"/>
              <a:t>Het vak wordt minimaal één jaar gevolgd in 4 havo.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5E9846-5359-B932-BA8B-45B15BD3E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35" y="4458199"/>
            <a:ext cx="3471130" cy="18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47737" y="0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/>
              <a:t>Hoe kies je een profiel?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75583" y="1552927"/>
            <a:ext cx="889248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Kijk naar de verplichte profielvakken: </a:t>
            </a:r>
          </a:p>
          <a:p>
            <a:pPr lvl="1"/>
            <a:r>
              <a:rPr lang="nl-NL" sz="2400" dirty="0"/>
              <a:t>Welke vind je het </a:t>
            </a:r>
            <a:r>
              <a:rPr lang="nl-NL" sz="2400" b="1" dirty="0"/>
              <a:t>leukst</a:t>
            </a:r>
            <a:r>
              <a:rPr lang="nl-NL" sz="2400" dirty="0"/>
              <a:t>? </a:t>
            </a:r>
          </a:p>
          <a:p>
            <a:pPr lvl="1"/>
            <a:r>
              <a:rPr lang="nl-NL" sz="2400" dirty="0"/>
              <a:t>Waar ben je </a:t>
            </a:r>
            <a:r>
              <a:rPr lang="nl-NL" sz="2400" b="1" dirty="0"/>
              <a:t>goed</a:t>
            </a:r>
            <a:r>
              <a:rPr lang="nl-NL" sz="2400" dirty="0"/>
              <a:t> in? </a:t>
            </a:r>
          </a:p>
          <a:p>
            <a:pPr lvl="1"/>
            <a:endParaRPr lang="nl-NL" sz="2400" dirty="0"/>
          </a:p>
          <a:p>
            <a:pPr lvl="1"/>
            <a:r>
              <a:rPr lang="nl-NL" sz="2400" dirty="0"/>
              <a:t>Betere match = grotere kans succes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6EF650-6B45-4454-B074-8C2358497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82" y="1868532"/>
            <a:ext cx="2247900" cy="27622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3FE21D2-1235-1D66-83B6-E1118B2E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882" y="3787154"/>
            <a:ext cx="2285674" cy="22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0" y="1773238"/>
            <a:ext cx="8002588" cy="3128962"/>
          </a:xfrm>
        </p:spPr>
        <p:txBody>
          <a:bodyPr/>
          <a:lstStyle/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1331640" y="205396"/>
            <a:ext cx="91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Verplichte vakken per profiel</a:t>
            </a:r>
            <a:endParaRPr lang="nl-NL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60" y="1281840"/>
            <a:ext cx="8425402" cy="2615411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356351"/>
              </p:ext>
            </p:extLst>
          </p:nvPr>
        </p:nvGraphicFramePr>
        <p:xfrm>
          <a:off x="611560" y="3897251"/>
          <a:ext cx="8425404" cy="171031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0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6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baseline="0" dirty="0"/>
                        <a:t>Wiskunde B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Scheikunde</a:t>
                      </a:r>
                      <a:r>
                        <a:rPr lang="nl-NL" sz="1600" b="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Biologie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Natuurkunde </a:t>
                      </a:r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Wiskunde A/B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Scheikunde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Biologie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Natuurkunde/ aardrijkskunde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baseline="0" dirty="0"/>
                        <a:t>Wiskunde A/B</a:t>
                      </a:r>
                      <a:endParaRPr lang="nl-NL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Geschiedenis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Economie</a:t>
                      </a:r>
                      <a:r>
                        <a:rPr lang="nl-NL" sz="1600" b="0" baseline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Geschiedenis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Aardrijkskunde/ Economie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Frans/Duits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75">
                <a:tc>
                  <a:txBody>
                    <a:bodyPr/>
                    <a:lstStyle/>
                    <a:p>
                      <a:r>
                        <a:rPr lang="nl-NL" sz="1600" b="0" dirty="0"/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/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+ 2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67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 anchor="ctr">
            <a:normAutofit/>
          </a:bodyPr>
          <a:lstStyle/>
          <a:p>
            <a:r>
              <a:rPr lang="nl-NL" b="1" dirty="0"/>
              <a:t>Loopbaan Oriëntatie Begeleiding Qompas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3942A7A-D95E-DCC3-806F-C20A71EF0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677846"/>
            <a:ext cx="7886700" cy="404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79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/>
              <a:t>Hoe kies je een profiel?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31640"/>
            <a:ext cx="934968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Weet je al welke beroepsrichting je </a:t>
            </a:r>
            <a:r>
              <a:rPr lang="nl-NL" sz="2800" b="1" dirty="0"/>
              <a:t>later</a:t>
            </a:r>
            <a:r>
              <a:rPr lang="nl-NL" sz="2800" dirty="0"/>
              <a:t> wilt doen? </a:t>
            </a:r>
          </a:p>
          <a:p>
            <a:pPr marL="0" indent="0">
              <a:buNone/>
            </a:pPr>
            <a:endParaRPr lang="nl-NL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Pitch / stage 19 februari</a:t>
            </a:r>
          </a:p>
          <a:p>
            <a:pPr lvl="1"/>
            <a:r>
              <a:rPr lang="nl-NL" sz="2400" dirty="0"/>
              <a:t>Verplichte vakken? </a:t>
            </a:r>
          </a:p>
          <a:p>
            <a:pPr lvl="1"/>
            <a:r>
              <a:rPr lang="nl-NL" sz="2400" dirty="0"/>
              <a:t>Evt. later deelcertificaten mogelijk</a:t>
            </a:r>
          </a:p>
          <a:p>
            <a:pPr marL="0" indent="0">
              <a:buNone/>
            </a:pPr>
            <a:endParaRPr lang="nl-NL" sz="2800" dirty="0"/>
          </a:p>
          <a:p>
            <a:pPr marL="0" indent="0" algn="ctr">
              <a:buNone/>
            </a:pPr>
            <a:r>
              <a:rPr lang="nl-NL" sz="2800" i="1" dirty="0"/>
              <a:t>Diploma = belangrijkst!</a:t>
            </a:r>
          </a:p>
          <a:p>
            <a:pPr marL="0" indent="0" algn="ctr">
              <a:buNone/>
            </a:pPr>
            <a:r>
              <a:rPr lang="nl-NL" sz="2800" i="1" dirty="0"/>
              <a:t>liever</a:t>
            </a:r>
            <a:r>
              <a:rPr lang="nl-NL" sz="2800" b="1" i="1" dirty="0"/>
              <a:t> haalbare en passende keuze </a:t>
            </a:r>
          </a:p>
          <a:p>
            <a:pPr marL="0" indent="0" algn="ctr">
              <a:buNone/>
            </a:pPr>
            <a:r>
              <a:rPr lang="nl-NL" sz="2800" i="1" dirty="0"/>
              <a:t>dan zoveel mogelijk </a:t>
            </a:r>
          </a:p>
          <a:p>
            <a:pPr marL="0" indent="0" algn="ctr">
              <a:buNone/>
            </a:pPr>
            <a:r>
              <a:rPr lang="nl-NL" sz="2800" b="1" i="1" dirty="0"/>
              <a:t>open laten </a:t>
            </a:r>
          </a:p>
        </p:txBody>
      </p:sp>
    </p:spTree>
    <p:extLst>
      <p:ext uri="{BB962C8B-B14F-4D97-AF65-F5344CB8AC3E}">
        <p14:creationId xmlns:p14="http://schemas.microsoft.com/office/powerpoint/2010/main" val="2031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Vanavond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55576" y="1340768"/>
            <a:ext cx="7427168" cy="4425355"/>
          </a:xfrm>
        </p:spPr>
        <p:txBody>
          <a:bodyPr>
            <a:normAutofit/>
          </a:bodyPr>
          <a:lstStyle/>
          <a:p>
            <a:r>
              <a:rPr lang="nl-NL" sz="2800" dirty="0"/>
              <a:t>Uitleg profielen</a:t>
            </a:r>
          </a:p>
          <a:p>
            <a:r>
              <a:rPr lang="nl-NL" sz="2800" dirty="0"/>
              <a:t>Keuzeproces</a:t>
            </a:r>
          </a:p>
          <a:p>
            <a:r>
              <a:rPr lang="nl-NL" sz="2800" dirty="0"/>
              <a:t>Tijdpad</a:t>
            </a:r>
          </a:p>
          <a:p>
            <a:r>
              <a:rPr lang="nl-NL" sz="2800" dirty="0"/>
              <a:t>Informatie vakken laten vallen</a:t>
            </a:r>
          </a:p>
          <a:p>
            <a:r>
              <a:rPr lang="nl-NL" sz="2800" dirty="0"/>
              <a:t>Bevorderingsnormen </a:t>
            </a:r>
          </a:p>
          <a:p>
            <a:r>
              <a:rPr lang="nl-NL" sz="2800" dirty="0"/>
              <a:t>Online profielkeuze invullen op 20 januari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93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691680" y="-211237"/>
            <a:ext cx="8229600" cy="1143000"/>
          </a:xfrm>
        </p:spPr>
        <p:txBody>
          <a:bodyPr/>
          <a:lstStyle/>
          <a:p>
            <a:r>
              <a:rPr lang="nl-NL" b="1" dirty="0"/>
              <a:t>HBO studies: Verplichte vakken/profielen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11560" y="836712"/>
            <a:ext cx="8856662" cy="5661025"/>
          </a:xfrm>
        </p:spPr>
        <p:txBody>
          <a:bodyPr>
            <a:normAutofit/>
          </a:bodyPr>
          <a:lstStyle/>
          <a:p>
            <a:r>
              <a:rPr lang="nl-NL" sz="2000" dirty="0"/>
              <a:t>Bouwkunde			E&amp;M, N&amp;G, N&amp;T</a:t>
            </a:r>
          </a:p>
          <a:p>
            <a:r>
              <a:rPr lang="nl-NL" sz="2000" dirty="0"/>
              <a:t>Hoger hotelonderwijs		Economie en Frans of Duits </a:t>
            </a:r>
          </a:p>
          <a:p>
            <a:r>
              <a:rPr lang="nl-NL" sz="2000" dirty="0"/>
              <a:t>Bedrijfskunde			Economie en wiskunde A of B</a:t>
            </a:r>
          </a:p>
          <a:p>
            <a:r>
              <a:rPr lang="nl-NL" sz="2000" dirty="0"/>
              <a:t>Bedrijfseconomie			Economie/</a:t>
            </a:r>
            <a:r>
              <a:rPr lang="nl-NL" sz="2000" dirty="0" err="1"/>
              <a:t>beco</a:t>
            </a:r>
            <a:r>
              <a:rPr lang="nl-NL" sz="2000" dirty="0"/>
              <a:t> en wiskunde A of B</a:t>
            </a:r>
          </a:p>
          <a:p>
            <a:r>
              <a:rPr lang="nl-NL" sz="2000" dirty="0"/>
              <a:t>Toegepaste psychologie		Wiskunde A of B</a:t>
            </a:r>
          </a:p>
          <a:p>
            <a:r>
              <a:rPr lang="nl-NL" sz="2000" dirty="0"/>
              <a:t>Industrieel product ontwerpen	Wiskunde A of B</a:t>
            </a:r>
          </a:p>
          <a:p>
            <a:r>
              <a:rPr lang="nl-NL" sz="2000" dirty="0"/>
              <a:t>European studies			Frans of Duits </a:t>
            </a:r>
          </a:p>
          <a:p>
            <a:r>
              <a:rPr lang="nl-NL" sz="2000" dirty="0"/>
              <a:t>Fysiotherapie			geen (biologie wel een pré)</a:t>
            </a:r>
          </a:p>
          <a:p>
            <a:r>
              <a:rPr lang="nl-NL" sz="2000" dirty="0"/>
              <a:t>Leraar Basisonderwijs (Pabo)	geen (evt. test </a:t>
            </a:r>
            <a:r>
              <a:rPr lang="nl-NL" sz="2000" dirty="0" err="1"/>
              <a:t>gs</a:t>
            </a:r>
            <a:r>
              <a:rPr lang="nl-NL" sz="2000" dirty="0"/>
              <a:t>, </a:t>
            </a:r>
            <a:r>
              <a:rPr lang="nl-NL" sz="2000" dirty="0" err="1"/>
              <a:t>ak</a:t>
            </a:r>
            <a:r>
              <a:rPr lang="nl-NL" sz="2000" dirty="0"/>
              <a:t>, bi/na)</a:t>
            </a:r>
          </a:p>
          <a:p>
            <a:r>
              <a:rPr lang="nl-NL" sz="2000" dirty="0"/>
              <a:t>Soc. pedagogische </a:t>
            </a:r>
            <a:r>
              <a:rPr lang="nl-NL" sz="2000" dirty="0" err="1"/>
              <a:t>hulpverl</a:t>
            </a:r>
            <a:r>
              <a:rPr lang="nl-NL" sz="2000" dirty="0"/>
              <a:t>.  	geen </a:t>
            </a:r>
          </a:p>
          <a:p>
            <a:r>
              <a:rPr lang="nl-NL" sz="2000" dirty="0"/>
              <a:t>Sport				geen </a:t>
            </a:r>
          </a:p>
          <a:p>
            <a:r>
              <a:rPr lang="nl-NL" sz="2000" dirty="0"/>
              <a:t>Journalistiek			geen</a:t>
            </a:r>
          </a:p>
          <a:p>
            <a:r>
              <a:rPr lang="nl-NL" sz="2000" dirty="0"/>
              <a:t>HBO-rechten			geen </a:t>
            </a:r>
          </a:p>
          <a:p>
            <a:r>
              <a:rPr lang="nl-NL" sz="2000" dirty="0"/>
              <a:t>ICT					geen </a:t>
            </a:r>
          </a:p>
        </p:txBody>
      </p:sp>
    </p:spTree>
    <p:extLst>
      <p:ext uri="{BB962C8B-B14F-4D97-AF65-F5344CB8AC3E}">
        <p14:creationId xmlns:p14="http://schemas.microsoft.com/office/powerpoint/2010/main" val="412671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B284D-95D0-E827-EFF5-BEB32DC4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32" y="-198293"/>
            <a:ext cx="7886700" cy="1325563"/>
          </a:xfrm>
        </p:spPr>
        <p:txBody>
          <a:bodyPr/>
          <a:lstStyle/>
          <a:p>
            <a:r>
              <a:rPr lang="nl-NL" dirty="0"/>
              <a:t>Meerdere routes mogelijk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5E413BA-0C7D-91A6-B044-743EC79E3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253331"/>
            <a:ext cx="65356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756643" y="-94010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/>
              <a:t>Hoe kies je een profiel?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179512" y="873125"/>
            <a:ext cx="7515999" cy="511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Wil je de doorstroom naar het </a:t>
            </a:r>
            <a:r>
              <a:rPr lang="nl-NL" sz="2800" b="1" dirty="0"/>
              <a:t>vwo</a:t>
            </a:r>
            <a:r>
              <a:rPr lang="nl-NL" sz="2800" dirty="0"/>
              <a:t> open       houden? </a:t>
            </a:r>
            <a:endParaRPr lang="nl-NL" sz="2400" dirty="0"/>
          </a:p>
          <a:p>
            <a:pPr lvl="1"/>
            <a:r>
              <a:rPr lang="nl-NL" sz="2400" dirty="0"/>
              <a:t>Extra examenvak nodig  </a:t>
            </a:r>
          </a:p>
          <a:p>
            <a:pPr lvl="2"/>
            <a:r>
              <a:rPr lang="nl-NL" sz="2000" dirty="0"/>
              <a:t>Ten minste Duits of Frans én wiskunde </a:t>
            </a:r>
          </a:p>
          <a:p>
            <a:pPr lvl="2"/>
            <a:r>
              <a:rPr lang="nl-NL" sz="1800" dirty="0"/>
              <a:t>Bij CM/EM die dit al hadden: + extra vak dat binnen profiel wordt aangeboden</a:t>
            </a:r>
          </a:p>
          <a:p>
            <a:pPr lvl="2"/>
            <a:r>
              <a:rPr lang="nl-NL" sz="1800" dirty="0"/>
              <a:t>Bij Dyslexie: vak dat binnen profiel wordt aangeboden</a:t>
            </a:r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09F080E-1076-4151-8D46-6561E3423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414758"/>
            <a:ext cx="3318366" cy="27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4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25265" y="-180843"/>
            <a:ext cx="7886700" cy="1325563"/>
          </a:xfrm>
        </p:spPr>
        <p:txBody>
          <a:bodyPr>
            <a:normAutofit/>
          </a:bodyPr>
          <a:lstStyle/>
          <a:p>
            <a:r>
              <a:rPr lang="nl-NL" b="1" dirty="0"/>
              <a:t>Tijdpad vervolgtraject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4B6AEC-EDEC-497B-B9B5-80FA13951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997014"/>
              </p:ext>
            </p:extLst>
          </p:nvPr>
        </p:nvGraphicFramePr>
        <p:xfrm>
          <a:off x="755576" y="960752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78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00650" y="-135388"/>
            <a:ext cx="7886700" cy="1325563"/>
          </a:xfrm>
        </p:spPr>
        <p:txBody>
          <a:bodyPr/>
          <a:lstStyle/>
          <a:p>
            <a:r>
              <a:rPr lang="nl-NL" b="1" dirty="0"/>
              <a:t>Keuze wijzigen?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361498"/>
            <a:ext cx="7283152" cy="4525963"/>
          </a:xfrm>
        </p:spPr>
        <p:txBody>
          <a:bodyPr>
            <a:normAutofit/>
          </a:bodyPr>
          <a:lstStyle/>
          <a:p>
            <a:r>
              <a:rPr lang="nl-NL" sz="2400" dirty="0"/>
              <a:t>Wijzigingen t/m 1 juni via de decaan.</a:t>
            </a:r>
          </a:p>
          <a:p>
            <a:endParaRPr lang="nl-NL" sz="2400" dirty="0"/>
          </a:p>
          <a:p>
            <a:r>
              <a:rPr lang="nl-NL" sz="2400" dirty="0"/>
              <a:t>In het nieuwe schooljaar  (</a:t>
            </a:r>
            <a:r>
              <a:rPr lang="nl-NL" sz="2400" b="1" dirty="0"/>
              <a:t>in 4 havo</a:t>
            </a:r>
            <a:r>
              <a:rPr lang="nl-NL" sz="2400" dirty="0"/>
              <a:t>)</a:t>
            </a:r>
          </a:p>
          <a:p>
            <a:pPr marL="0" indent="0">
              <a:buNone/>
            </a:pPr>
            <a:r>
              <a:rPr lang="nl-NL" sz="2400" dirty="0"/>
              <a:t> Wijzigingen 1 juni tot 31 oktober 2026 niet             gegarandeerd.</a:t>
            </a:r>
          </a:p>
          <a:p>
            <a:pPr>
              <a:buNone/>
            </a:pPr>
            <a:endParaRPr lang="nl-NL" sz="2400" dirty="0"/>
          </a:p>
          <a:p>
            <a:pPr marL="0" indent="0">
              <a:buNone/>
            </a:pPr>
            <a:endParaRPr lang="nl-N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83AE091-5D41-4008-A912-B1EFF63B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Procedure vakken laten vallen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ADDCB1C-8B83-43EE-97E1-EBB6F84DC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Vanaf 9 maart mag uw kind maximaal 2 vakken laten vallen die buiten het gekozen profiel vallen van 4 havo volgend jaar.</a:t>
            </a:r>
          </a:p>
          <a:p>
            <a:r>
              <a:rPr lang="nl-NL" dirty="0"/>
              <a:t>Deze vakken verdwijnen dan uit het rooster.</a:t>
            </a:r>
          </a:p>
          <a:p>
            <a:r>
              <a:rPr lang="nl-NL" dirty="0"/>
              <a:t>Hierdoor heeft uw kind meer tijd voor de behouden vakken. </a:t>
            </a:r>
          </a:p>
          <a:p>
            <a:r>
              <a:rPr lang="nl-NL" b="1" dirty="0"/>
              <a:t>Het mogen alleen vakken zijn waarvoor uw kind een afgeronde 6 staat en het profiel moet behouden blijven.</a:t>
            </a:r>
          </a:p>
          <a:p>
            <a:r>
              <a:rPr lang="nl-NL" dirty="0"/>
              <a:t>De vakken die uw kind laat vallen kunnen hierna </a:t>
            </a:r>
            <a:r>
              <a:rPr lang="nl-NL" b="1" dirty="0"/>
              <a:t>nooit </a:t>
            </a:r>
            <a:r>
              <a:rPr lang="nl-NL" dirty="0"/>
              <a:t>meer gekozen worden.</a:t>
            </a:r>
          </a:p>
        </p:txBody>
      </p:sp>
    </p:spTree>
    <p:extLst>
      <p:ext uri="{BB962C8B-B14F-4D97-AF65-F5344CB8AC3E}">
        <p14:creationId xmlns:p14="http://schemas.microsoft.com/office/powerpoint/2010/main" val="7330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29620C-CBE2-4825-82B5-03315126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Profielkeuze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FF4D64-BAF5-4B1E-A5C9-2182DD6E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Bij de profielkeuze krijgt uw kind hulp van de mentor en de decaan mevrouw Van Houten.</a:t>
            </a:r>
          </a:p>
          <a:p>
            <a:r>
              <a:rPr lang="nl-NL" dirty="0"/>
              <a:t>Aandachtspunt: </a:t>
            </a:r>
            <a:r>
              <a:rPr lang="nl-NL" b="1" dirty="0"/>
              <a:t>er moet een profiel behouden</a:t>
            </a:r>
            <a:r>
              <a:rPr lang="nl-NL" dirty="0"/>
              <a:t> blijven, dus uw kind  kan niet zomaar vakken laten vallen!</a:t>
            </a:r>
          </a:p>
          <a:p>
            <a:r>
              <a:rPr lang="nl-NL" dirty="0"/>
              <a:t>20 januari wordt de keuze voor een profiel online gemaakt én is het moment om 2 vakken te laten vallen. </a:t>
            </a:r>
          </a:p>
          <a:p>
            <a:r>
              <a:rPr lang="nl-NL" dirty="0"/>
              <a:t>Tot 5 maart heeft uw kind nog de mogelijkheid om zijn of haar cijfer naar een afgeronde 6 op te halen, anders verdwijnen de vakken </a:t>
            </a:r>
            <a:r>
              <a:rPr lang="nl-NL" b="1" dirty="0"/>
              <a:t>niet</a:t>
            </a:r>
            <a:r>
              <a:rPr lang="nl-NL" dirty="0"/>
              <a:t> uit het rooster op 9 maart.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711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49D3B3D-4323-4C7E-AA72-84867C33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Studieruimte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EAC477F-28D2-41B4-9294-9BD903F8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Per 9 maart worden de roosters aangepast waar mogelijk.</a:t>
            </a:r>
          </a:p>
          <a:p>
            <a:r>
              <a:rPr lang="nl-NL" dirty="0"/>
              <a:t>Tijdens eventuele tussenuren wordt er gewerkt in het studiehuis.</a:t>
            </a:r>
          </a:p>
          <a:p>
            <a:r>
              <a:rPr lang="nl-NL" dirty="0"/>
              <a:t>Absentie wordt bijgehouden.</a:t>
            </a:r>
          </a:p>
          <a:p>
            <a:r>
              <a:rPr lang="nl-NL" dirty="0"/>
              <a:t>Uw kind werkt middels een weekplanning én een taakformulier voor het specifieke uur om in de studieruimte te werken.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24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7ABAC-4B0D-480C-91FB-78A2CDA6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Tijdpad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B41E6C-62FC-49D3-943F-9356C143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November en december: nadenken over profielkeuze.</a:t>
            </a:r>
          </a:p>
          <a:p>
            <a:r>
              <a:rPr lang="nl-NL" dirty="0"/>
              <a:t>Januari (20): profielkeuze (online).</a:t>
            </a:r>
          </a:p>
          <a:p>
            <a:r>
              <a:rPr lang="nl-NL" dirty="0"/>
              <a:t>Januari: keuze welke twee vakken (of 1 of geen) uw kind laat vallen mits uw kind er op 5 maart een afgeronde 6 voor staat (digitaal doorgeven via Magister).</a:t>
            </a:r>
          </a:p>
          <a:p>
            <a:r>
              <a:rPr lang="nl-NL" dirty="0"/>
              <a:t>9 maart: start “nieuw” rooster.</a:t>
            </a:r>
          </a:p>
        </p:txBody>
      </p:sp>
    </p:spTree>
    <p:extLst>
      <p:ext uri="{BB962C8B-B14F-4D97-AF65-F5344CB8AC3E}">
        <p14:creationId xmlns:p14="http://schemas.microsoft.com/office/powerpoint/2010/main" val="27769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57200" y="346459"/>
            <a:ext cx="8229600" cy="1143000"/>
          </a:xfrm>
        </p:spPr>
        <p:txBody>
          <a:bodyPr/>
          <a:lstStyle/>
          <a:p>
            <a:r>
              <a:rPr lang="nl-NL" b="1" dirty="0"/>
              <a:t>Bevorderingsnormen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962546" y="1493348"/>
            <a:ext cx="7499350" cy="5040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/>
              <a:t>Een leerling wordt bevorderd naar 4 havo indien: </a:t>
            </a:r>
          </a:p>
          <a:p>
            <a:pPr>
              <a:buNone/>
            </a:pPr>
            <a:r>
              <a:rPr lang="nl-NL" sz="2400" dirty="0"/>
              <a:t>• max 1 TKP in Engels, Nederlands en wiskunde én </a:t>
            </a:r>
          </a:p>
          <a:p>
            <a:pPr>
              <a:buNone/>
            </a:pPr>
            <a:r>
              <a:rPr lang="nl-NL" sz="2400" dirty="0"/>
              <a:t>• </a:t>
            </a:r>
            <a:r>
              <a:rPr lang="nl-NL" sz="2400" b="1" dirty="0"/>
              <a:t>max 1 TKP in voor 4 havo gekozen profiel- of profielkeuzevakken </a:t>
            </a:r>
            <a:r>
              <a:rPr lang="nl-NL" sz="2400" dirty="0"/>
              <a:t>én </a:t>
            </a:r>
          </a:p>
          <a:p>
            <a:pPr>
              <a:buNone/>
            </a:pPr>
            <a:r>
              <a:rPr lang="nl-NL" sz="2400" dirty="0"/>
              <a:t>• max 3 TKP totaal voor alle in 3 havo gevolgde vakken</a:t>
            </a:r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/>
              <a:t> </a:t>
            </a:r>
          </a:p>
          <a:p>
            <a:r>
              <a:rPr lang="nl-NL" sz="2400" dirty="0"/>
              <a:t>Wiskunde B: min 6,0 voor toetsen bij extra lessen </a:t>
            </a:r>
          </a:p>
          <a:p>
            <a:r>
              <a:rPr lang="nl-NL" sz="2400" dirty="0"/>
              <a:t>Extra vak: min 6,5 voor extra vak  </a:t>
            </a:r>
          </a:p>
        </p:txBody>
      </p:sp>
    </p:spTree>
    <p:extLst>
      <p:ext uri="{BB962C8B-B14F-4D97-AF65-F5344CB8AC3E}">
        <p14:creationId xmlns:p14="http://schemas.microsoft.com/office/powerpoint/2010/main" val="3521654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>
              <a:buNone/>
            </a:pPr>
            <a:endParaRPr lang="nl-NL"/>
          </a:p>
          <a:p>
            <a:pPr>
              <a:buNone/>
            </a:pPr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5656" y="1752568"/>
            <a:ext cx="9108504" cy="4639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9" y="2121294"/>
            <a:ext cx="8425402" cy="2615411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3176FA53-7071-4130-9292-FE69F6B4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5959"/>
            <a:ext cx="6549692" cy="892646"/>
          </a:xfrm>
        </p:spPr>
        <p:txBody>
          <a:bodyPr>
            <a:normAutofit/>
          </a:bodyPr>
          <a:lstStyle/>
          <a:p>
            <a:r>
              <a:rPr lang="nl-NL" dirty="0"/>
              <a:t>Profielen havo </a:t>
            </a:r>
          </a:p>
        </p:txBody>
      </p:sp>
    </p:spTree>
    <p:extLst>
      <p:ext uri="{BB962C8B-B14F-4D97-AF65-F5344CB8AC3E}">
        <p14:creationId xmlns:p14="http://schemas.microsoft.com/office/powerpoint/2010/main" val="2455157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27342" y="1901600"/>
            <a:ext cx="725018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/>
              <a:t>Online invullen van profielkeuze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Uw kind weet dan wat hij/zij gaat kiezen. </a:t>
            </a:r>
          </a:p>
          <a:p>
            <a:pPr>
              <a:buNone/>
            </a:pPr>
            <a:r>
              <a:rPr lang="nl-NL" sz="2800" dirty="0"/>
              <a:t>Vul samen thuis vast een keuzeformulier in.</a:t>
            </a:r>
          </a:p>
          <a:p>
            <a:endParaRPr lang="nl-NL" sz="2000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B3FA9855-E15B-FC97-FF81-AFAAA041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48" y="145145"/>
            <a:ext cx="7886700" cy="1325563"/>
          </a:xfrm>
        </p:spPr>
        <p:txBody>
          <a:bodyPr/>
          <a:lstStyle/>
          <a:p>
            <a:r>
              <a:rPr lang="nl-NL" b="1" dirty="0"/>
              <a:t>Profielkeuze 20 januari online</a:t>
            </a:r>
          </a:p>
        </p:txBody>
      </p:sp>
    </p:spTree>
    <p:extLst>
      <p:ext uri="{BB962C8B-B14F-4D97-AF65-F5344CB8AC3E}">
        <p14:creationId xmlns:p14="http://schemas.microsoft.com/office/powerpoint/2010/main" val="26922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5616" y="-18504"/>
            <a:ext cx="7886700" cy="1325563"/>
          </a:xfrm>
        </p:spPr>
        <p:txBody>
          <a:bodyPr/>
          <a:lstStyle/>
          <a:p>
            <a:r>
              <a:rPr lang="nl-NL" b="1" dirty="0"/>
              <a:t>Vragen over profielkeuze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11560" y="1307059"/>
            <a:ext cx="8075240" cy="46805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2400" dirty="0"/>
              <a:t>Mail de decaan: </a:t>
            </a:r>
          </a:p>
          <a:p>
            <a:pPr marL="457200" lvl="1" indent="0">
              <a:buNone/>
            </a:pPr>
            <a:r>
              <a:rPr lang="nl-NL" sz="2400" dirty="0"/>
              <a:t>L.vanhouten</a:t>
            </a:r>
            <a:r>
              <a:rPr lang="nl-NL" sz="2400" dirty="0">
                <a:hlinkClick r:id="rId3"/>
              </a:rPr>
              <a:t>@schoter.nl</a:t>
            </a:r>
            <a:r>
              <a:rPr lang="nl-NL" sz="2400" dirty="0"/>
              <a:t> </a:t>
            </a:r>
          </a:p>
          <a:p>
            <a:pPr marL="457200" lvl="1" indent="0">
              <a:buNone/>
            </a:pPr>
            <a:endParaRPr lang="nl-NL" sz="2400" dirty="0"/>
          </a:p>
          <a:p>
            <a:pPr marL="457200" lvl="1" indent="0">
              <a:buNone/>
            </a:pPr>
            <a:r>
              <a:rPr lang="nl-NL" sz="2400" dirty="0"/>
              <a:t>Werkdagen</a:t>
            </a:r>
          </a:p>
          <a:p>
            <a:pPr marL="457200" lvl="1" indent="0">
              <a:buNone/>
            </a:pPr>
            <a:r>
              <a:rPr lang="nl-NL" sz="2400" dirty="0"/>
              <a:t>Maandag, dinsdag, donderdag, vrijdag</a:t>
            </a:r>
          </a:p>
          <a:p>
            <a:pPr marL="457200" lvl="1" indent="0">
              <a:buNone/>
            </a:pPr>
            <a:endParaRPr lang="nl-NL" sz="2400" dirty="0"/>
          </a:p>
          <a:p>
            <a:pPr marL="457200" lvl="1" indent="0">
              <a:buNone/>
            </a:pPr>
            <a:r>
              <a:rPr lang="nl-NL" sz="2400" dirty="0"/>
              <a:t>Veel succes! </a:t>
            </a:r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r>
              <a:rPr lang="nl-NL" b="1" dirty="0"/>
              <a:t>Let op:</a:t>
            </a:r>
          </a:p>
          <a:p>
            <a:pPr>
              <a:buNone/>
            </a:pPr>
            <a:r>
              <a:rPr lang="nl-NL" dirty="0"/>
              <a:t>De ouders van de leerlingen uit 3tha gaan mee met mevr. Kamminga.</a:t>
            </a:r>
          </a:p>
          <a:p>
            <a:pPr>
              <a:buNone/>
            </a:pPr>
            <a:r>
              <a:rPr lang="nl-NL" dirty="0"/>
              <a:t>U krijgt uitleg over TTO in de bovenbouw.</a:t>
            </a:r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8201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algn="ctr"/>
            <a:r>
              <a:rPr lang="nl-NL" b="1" dirty="0"/>
              <a:t>Opbouw van de profielen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1644650" y="1773238"/>
            <a:ext cx="7499350" cy="4137025"/>
          </a:xfrm>
        </p:spPr>
        <p:txBody>
          <a:bodyPr/>
          <a:lstStyle/>
          <a:p>
            <a:r>
              <a:rPr lang="nl-NL" sz="2800" dirty="0"/>
              <a:t>Gemeenschappelijk deel	</a:t>
            </a:r>
            <a:r>
              <a:rPr lang="nl-NL" sz="2000" dirty="0"/>
              <a:t>2 examenvakken</a:t>
            </a:r>
            <a:endParaRPr lang="nl-NL" sz="2800" dirty="0"/>
          </a:p>
          <a:p>
            <a:r>
              <a:rPr lang="nl-NL" sz="2800" dirty="0"/>
              <a:t>Profielvakken 			</a:t>
            </a:r>
            <a:r>
              <a:rPr lang="nl-NL" sz="2000" dirty="0"/>
              <a:t>3 of 4 examenvakken</a:t>
            </a:r>
            <a:endParaRPr lang="nl-NL" sz="2800" dirty="0"/>
          </a:p>
          <a:p>
            <a:r>
              <a:rPr lang="nl-NL" sz="2800" dirty="0"/>
              <a:t>Profielkeuzevakken		</a:t>
            </a:r>
            <a:r>
              <a:rPr lang="nl-NL" sz="2000" dirty="0"/>
              <a:t>0 of 1 examenvak</a:t>
            </a:r>
            <a:endParaRPr lang="nl-NL" sz="2800" dirty="0"/>
          </a:p>
          <a:p>
            <a:r>
              <a:rPr lang="nl-NL" sz="2800" dirty="0"/>
              <a:t>Keuze examenvakken		</a:t>
            </a:r>
            <a:r>
              <a:rPr lang="nl-NL" sz="2000" dirty="0"/>
              <a:t>1 examenvak</a:t>
            </a:r>
            <a:endParaRPr lang="nl-NL" sz="2800" dirty="0"/>
          </a:p>
          <a:p>
            <a:r>
              <a:rPr lang="nl-NL" sz="2800" dirty="0"/>
              <a:t>Vrije deel				</a:t>
            </a:r>
            <a:r>
              <a:rPr lang="nl-NL" sz="2000" dirty="0"/>
              <a:t>0 examenvakken</a:t>
            </a:r>
            <a:endParaRPr lang="nl-NL" sz="2800" dirty="0"/>
          </a:p>
          <a:p>
            <a:r>
              <a:rPr lang="nl-NL" sz="2800" dirty="0"/>
              <a:t>Evt. extra examenvak 		</a:t>
            </a:r>
            <a:r>
              <a:rPr lang="nl-NL" sz="2000" u="sng" dirty="0"/>
              <a:t>0 of 1 examenvak</a:t>
            </a:r>
            <a:endParaRPr lang="nl-NL" sz="2800" u="sng" dirty="0"/>
          </a:p>
          <a:p>
            <a:pPr marL="3657600" lvl="8" indent="0">
              <a:buNone/>
            </a:pPr>
            <a:r>
              <a:rPr lang="nl-NL" dirty="0"/>
              <a:t>	7 of 8 examenvakken</a:t>
            </a:r>
          </a:p>
          <a:p>
            <a:pPr marL="3657600" lvl="8" indent="0">
              <a:buNone/>
            </a:pP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b="1" dirty="0"/>
              <a:t>		Gemeenschappelijk deel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1716088" y="1700213"/>
            <a:ext cx="7427912" cy="4425950"/>
          </a:xfrm>
        </p:spPr>
        <p:txBody>
          <a:bodyPr>
            <a:normAutofit/>
          </a:bodyPr>
          <a:lstStyle/>
          <a:p>
            <a:r>
              <a:rPr lang="nl-NL" sz="2800" b="1" dirty="0"/>
              <a:t>Nederlands</a:t>
            </a:r>
          </a:p>
          <a:p>
            <a:r>
              <a:rPr lang="nl-NL" sz="2800" b="1" dirty="0"/>
              <a:t>Engels</a:t>
            </a:r>
          </a:p>
          <a:p>
            <a:r>
              <a:rPr lang="nl-NL" sz="2800" dirty="0"/>
              <a:t>Lichamelijke opvoeding</a:t>
            </a:r>
          </a:p>
          <a:p>
            <a:r>
              <a:rPr lang="nl-NL" sz="2800" dirty="0"/>
              <a:t>CKV (4 havo)</a:t>
            </a:r>
          </a:p>
          <a:p>
            <a:r>
              <a:rPr lang="nl-NL" sz="2800" dirty="0"/>
              <a:t>Maatschappijleer (4 havo)</a:t>
            </a:r>
          </a:p>
          <a:p>
            <a:r>
              <a:rPr lang="nl-NL" sz="2800" dirty="0"/>
              <a:t>Profielwerkstuk (5 havo)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1800" dirty="0"/>
              <a:t>Het gemeenschappelijk deel is voor elk profiel hetzelfde </a:t>
            </a:r>
          </a:p>
          <a:p>
            <a:pPr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5770" y="-109204"/>
            <a:ext cx="7886700" cy="1325563"/>
          </a:xfrm>
        </p:spPr>
        <p:txBody>
          <a:bodyPr>
            <a:normAutofit/>
          </a:bodyPr>
          <a:lstStyle/>
          <a:p>
            <a:r>
              <a:rPr lang="nl-NL" b="1" dirty="0"/>
              <a:t>Natuur &amp; Techniek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4420" y="1380820"/>
            <a:ext cx="7355160" cy="5112568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800" b="1" dirty="0">
                <a:solidFill>
                  <a:prstClr val="black"/>
                </a:solidFill>
              </a:rPr>
              <a:t>Voor wie?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800" dirty="0">
                <a:solidFill>
                  <a:prstClr val="black"/>
                </a:solidFill>
              </a:rPr>
              <a:t>Interesse in natuurwetenschap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800" dirty="0">
                <a:solidFill>
                  <a:prstClr val="black"/>
                </a:solidFill>
              </a:rPr>
              <a:t>Ruimtelijk inzicht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800" dirty="0">
                <a:solidFill>
                  <a:prstClr val="black"/>
                </a:solidFill>
              </a:rPr>
              <a:t>Analytisch denkvermogen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nl-NL" sz="2800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800" b="1" dirty="0">
                <a:solidFill>
                  <a:prstClr val="black"/>
                </a:solidFill>
              </a:rPr>
              <a:t>Wat kun je ermee?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800" dirty="0">
                <a:solidFill>
                  <a:prstClr val="black"/>
                </a:solidFill>
              </a:rPr>
              <a:t>Techniek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800" dirty="0">
                <a:solidFill>
                  <a:prstClr val="black"/>
                </a:solidFill>
              </a:rPr>
              <a:t>Onderzoek en ontwerp  </a:t>
            </a:r>
          </a:p>
          <a:p>
            <a:pPr lvl="8">
              <a:buNone/>
            </a:pPr>
            <a:endParaRPr lang="nl-NL" sz="1300" dirty="0">
              <a:solidFill>
                <a:schemeClr val="accent2"/>
              </a:solidFill>
            </a:endParaRPr>
          </a:p>
        </p:txBody>
      </p:sp>
      <p:pic>
        <p:nvPicPr>
          <p:cNvPr id="5" name="Picture 2" descr="https://profielkeuze.qompas.nl/content/images/gui/profielen/profiel1blau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13" y="3937104"/>
            <a:ext cx="3528392" cy="17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300696" y="-155025"/>
            <a:ext cx="7886700" cy="1325563"/>
          </a:xfrm>
        </p:spPr>
        <p:txBody>
          <a:bodyPr/>
          <a:lstStyle/>
          <a:p>
            <a:r>
              <a:rPr lang="nl-NL" b="1" dirty="0"/>
              <a:t>Natuur &amp; Techniek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1084" y="1019163"/>
            <a:ext cx="7139136" cy="48196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600" b="1" dirty="0"/>
              <a:t>Profielvakken</a:t>
            </a:r>
          </a:p>
          <a:p>
            <a:r>
              <a:rPr lang="nl-NL" sz="2600" dirty="0">
                <a:solidFill>
                  <a:srgbClr val="0070C0"/>
                </a:solidFill>
              </a:rPr>
              <a:t>Wiskunde B</a:t>
            </a:r>
          </a:p>
          <a:p>
            <a:r>
              <a:rPr lang="nl-NL" sz="2600" dirty="0">
                <a:solidFill>
                  <a:srgbClr val="0070C0"/>
                </a:solidFill>
              </a:rPr>
              <a:t>Natuurkunde</a:t>
            </a:r>
          </a:p>
          <a:p>
            <a:r>
              <a:rPr lang="nl-NL" sz="2600" dirty="0">
                <a:solidFill>
                  <a:srgbClr val="0070C0"/>
                </a:solidFill>
              </a:rPr>
              <a:t>Scheikunde</a:t>
            </a:r>
          </a:p>
          <a:p>
            <a:r>
              <a:rPr lang="nl-NL" sz="2600" dirty="0">
                <a:solidFill>
                  <a:srgbClr val="0070C0"/>
                </a:solidFill>
              </a:rPr>
              <a:t>Biologie</a:t>
            </a:r>
            <a:endParaRPr lang="nl-NL" sz="2600" b="1" dirty="0"/>
          </a:p>
          <a:p>
            <a:pPr marL="0" indent="0">
              <a:buNone/>
            </a:pPr>
            <a:r>
              <a:rPr lang="nl-NL" sz="2600" b="1" dirty="0"/>
              <a:t>Keuze examenvakken (1 keuze)</a:t>
            </a:r>
          </a:p>
          <a:p>
            <a:r>
              <a:rPr lang="nl-NL" sz="2600" dirty="0"/>
              <a:t>Economie</a:t>
            </a:r>
          </a:p>
          <a:p>
            <a:r>
              <a:rPr lang="nl-NL" sz="2600" dirty="0"/>
              <a:t>Bedrijfseconomie</a:t>
            </a:r>
          </a:p>
          <a:p>
            <a:r>
              <a:rPr lang="nl-NL" sz="2600" dirty="0"/>
              <a:t>Aardrijkskunde</a:t>
            </a:r>
          </a:p>
          <a:p>
            <a:r>
              <a:rPr lang="nl-NL" sz="2600" dirty="0">
                <a:solidFill>
                  <a:srgbClr val="7030A0"/>
                </a:solidFill>
              </a:rPr>
              <a:t>Bewegen, sport en maatschappij (</a:t>
            </a:r>
            <a:r>
              <a:rPr lang="nl-NL" sz="2600" dirty="0" err="1">
                <a:solidFill>
                  <a:srgbClr val="7030A0"/>
                </a:solidFill>
              </a:rPr>
              <a:t>bsm</a:t>
            </a:r>
            <a:r>
              <a:rPr lang="nl-NL" sz="2600" dirty="0">
                <a:solidFill>
                  <a:srgbClr val="7030A0"/>
                </a:solidFill>
              </a:rPr>
              <a:t>)</a:t>
            </a:r>
          </a:p>
          <a:p>
            <a:r>
              <a:rPr lang="nl-NL" sz="2600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sz="2600" dirty="0">
                <a:solidFill>
                  <a:srgbClr val="7030A0"/>
                </a:solidFill>
              </a:rPr>
              <a:t>Kunst (beeldende vorming)</a:t>
            </a:r>
            <a:r>
              <a:rPr lang="nl-NL" sz="2600" dirty="0"/>
              <a:t> </a:t>
            </a:r>
          </a:p>
          <a:p>
            <a:pPr>
              <a:buNone/>
            </a:pPr>
            <a:r>
              <a:rPr lang="nl-NL" sz="2600" dirty="0">
                <a:solidFill>
                  <a:schemeClr val="accent2"/>
                </a:solidFill>
              </a:rPr>
              <a:t>					         </a:t>
            </a:r>
            <a:r>
              <a:rPr lang="nl-NL" sz="2600" i="1" dirty="0">
                <a:solidFill>
                  <a:srgbClr val="0070C0"/>
                </a:solidFill>
              </a:rPr>
              <a:t>Ook profiel N&amp;G!</a:t>
            </a:r>
          </a:p>
          <a:p>
            <a:pPr>
              <a:buNone/>
            </a:pPr>
            <a:r>
              <a:rPr lang="nl-NL" sz="2600" dirty="0">
                <a:solidFill>
                  <a:srgbClr val="0070C0"/>
                </a:solidFill>
              </a:rPr>
              <a:t>					     </a:t>
            </a:r>
            <a:r>
              <a:rPr lang="nl-NL" sz="2600" i="1" dirty="0">
                <a:solidFill>
                  <a:srgbClr val="7030A0"/>
                </a:solidFill>
              </a:rPr>
              <a:t> Paars: max. 1 in profiel</a:t>
            </a:r>
            <a:endParaRPr lang="nl-NL" sz="26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nl-NL" sz="24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4875E6-DA6F-4D33-FDE2-490D7A836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312" y="507757"/>
            <a:ext cx="2651990" cy="4749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8C8021-A31E-F391-43D3-5CEFE476B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6267479-FFFE-04C6-1A3A-0B543C38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93" y="116632"/>
            <a:ext cx="7886700" cy="994172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Havo wiskunde A of B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0CBA05-BBFE-3D90-356E-076CD19AC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89407"/>
              </p:ext>
            </p:extLst>
          </p:nvPr>
        </p:nvGraphicFramePr>
        <p:xfrm>
          <a:off x="347134" y="1792927"/>
          <a:ext cx="8568267" cy="361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963">
                  <a:extLst>
                    <a:ext uri="{9D8B030D-6E8A-4147-A177-3AD203B41FA5}">
                      <a16:colId xmlns:a16="http://schemas.microsoft.com/office/drawing/2014/main" val="81463937"/>
                    </a:ext>
                  </a:extLst>
                </a:gridCol>
                <a:gridCol w="3269565">
                  <a:extLst>
                    <a:ext uri="{9D8B030D-6E8A-4147-A177-3AD203B41FA5}">
                      <a16:colId xmlns:a16="http://schemas.microsoft.com/office/drawing/2014/main" val="850428442"/>
                    </a:ext>
                  </a:extLst>
                </a:gridCol>
                <a:gridCol w="3801739">
                  <a:extLst>
                    <a:ext uri="{9D8B030D-6E8A-4147-A177-3AD203B41FA5}">
                      <a16:colId xmlns:a16="http://schemas.microsoft.com/office/drawing/2014/main" val="422056434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Wiskunde 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Wiskunde 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695399"/>
                  </a:ext>
                </a:extLst>
              </a:tr>
              <a:tr h="634365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Opgaven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prstClr val="black"/>
                          </a:solidFill>
                        </a:rPr>
                        <a:t>De opgaven bevatten praktische situaties die met (veel) tekst zijn beschreven. </a:t>
                      </a:r>
                    </a:p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prstClr val="black"/>
                          </a:solidFill>
                        </a:rPr>
                        <a:t>De opgaven bevatten abstracte figuren of formules, er is weinig context.</a:t>
                      </a:r>
                    </a:p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40955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Vaardigheden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/>
                        <a:t>Interpreteren van tekst, figuren, tabellen of grafieken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400" dirty="0"/>
                        <a:t>Toepassen van wiskundige technieken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Wiskundig inzicht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400" dirty="0"/>
                        <a:t>Berekeningen en strategieën uitdenken met behulp van pure wiskunde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0595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Doel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Interpreteren van informatie en toepassen van wiskundige technieken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Begrijpen van en inzicht verschaffen in de wiskundige theorie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53344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Handig voor de volgende opleidingen</a:t>
                      </a:r>
                    </a:p>
                    <a:p>
                      <a:r>
                        <a:rPr lang="nl-NL" sz="1400" b="1" i="1" dirty="0"/>
                        <a:t>(voorbeelden)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Economie, bedrijfskunde, communicatie, psychologie, rechten, sociale studies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Engineering, logistiek, ICT, informatica, natuurkunde, bouwkunde, technische bedrijfskunde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488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nl-NL" sz="1400" b="1" i="1" dirty="0"/>
                        <a:t>Extra eis (Schoter)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Geen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Wiskunde B programma succesvol afgerond</a:t>
                      </a:r>
                    </a:p>
                    <a:p>
                      <a:r>
                        <a:rPr lang="nl-NL" sz="1400" dirty="0"/>
                        <a:t>( 6 of hoger).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637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00783" y="-177167"/>
            <a:ext cx="7886700" cy="1325563"/>
          </a:xfrm>
        </p:spPr>
        <p:txBody>
          <a:bodyPr/>
          <a:lstStyle/>
          <a:p>
            <a:r>
              <a:rPr lang="nl-NL" b="1" dirty="0"/>
              <a:t>Natuur &amp; Gezondheid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03648" y="1417638"/>
            <a:ext cx="7931224" cy="5179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b="1" dirty="0"/>
          </a:p>
          <a:p>
            <a:pPr>
              <a:buFont typeface="Wingdings" pitchFamily="2" charset="2"/>
              <a:buChar char="Ø"/>
            </a:pPr>
            <a:endParaRPr lang="nl-NL" sz="2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608446" y="1386432"/>
            <a:ext cx="7886699" cy="390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b="1" dirty="0">
                <a:solidFill>
                  <a:prstClr val="black"/>
                </a:solidFill>
              </a:rPr>
              <a:t>Voor wie?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Interesse in medische wereld of natuur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Goed in exacte vakken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Werken met mensen, dieren of planten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nl-NL" sz="24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b="1" dirty="0">
                <a:solidFill>
                  <a:prstClr val="black"/>
                </a:solidFill>
              </a:rPr>
              <a:t>Wat kun je ermee?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Gezondheidszorg (let op: voor geneeskunde + natuurkunde)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Voeding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Landschapsinrichting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43A7B6-D306-2A83-AFDF-2BD1DC89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29" y="4659261"/>
            <a:ext cx="3542083" cy="17131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694E77B-8CF5-C3EE-866B-A15690F24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540" y="522381"/>
            <a:ext cx="220694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choter_PPT">
  <a:themeElements>
    <a:clrScheme name="Schoter_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83583"/>
      </a:accent1>
      <a:accent2>
        <a:srgbClr val="EE7F00"/>
      </a:accent2>
      <a:accent3>
        <a:srgbClr val="FEE3C8"/>
      </a:accent3>
      <a:accent4>
        <a:srgbClr val="999999"/>
      </a:accent4>
      <a:accent5>
        <a:srgbClr val="CAC7C7"/>
      </a:accent5>
      <a:accent6>
        <a:srgbClr val="66666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choter_PPT">
  <a:themeElements>
    <a:clrScheme name="Schoter_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83583"/>
      </a:accent1>
      <a:accent2>
        <a:srgbClr val="EE7F00"/>
      </a:accent2>
      <a:accent3>
        <a:srgbClr val="FEE3C8"/>
      </a:accent3>
      <a:accent4>
        <a:srgbClr val="999999"/>
      </a:accent4>
      <a:accent5>
        <a:srgbClr val="CAC7C7"/>
      </a:accent5>
      <a:accent6>
        <a:srgbClr val="66666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1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CE819D1BA0343AF33E2FEE5272108" ma:contentTypeVersion="8" ma:contentTypeDescription="Een nieuw document maken." ma:contentTypeScope="" ma:versionID="91df808feaa9de1a47d37f7beedd478b">
  <xsd:schema xmlns:xsd="http://www.w3.org/2001/XMLSchema" xmlns:xs="http://www.w3.org/2001/XMLSchema" xmlns:p="http://schemas.microsoft.com/office/2006/metadata/properties" xmlns:ns2="9e0501ff-efe5-416f-918d-41f28ab63c26" xmlns:ns3="b1c06286-7f07-443b-bf7a-1fe4c656d262" targetNamespace="http://schemas.microsoft.com/office/2006/metadata/properties" ma:root="true" ma:fieldsID="bde773443ce4c34e75aba170773a9cfc" ns2:_="" ns3:_="">
    <xsd:import namespace="9e0501ff-efe5-416f-918d-41f28ab63c26"/>
    <xsd:import namespace="b1c06286-7f07-443b-bf7a-1fe4c656d2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501ff-efe5-416f-918d-41f28ab63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06286-7f07-443b-bf7a-1fe4c656d2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A972E8-39FF-4E90-BC68-6D08E7844B2B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0F87E12-BBC3-4D2E-9CE5-32A08F674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501ff-efe5-416f-918d-41f28ab63c26"/>
    <ds:schemaRef ds:uri="b1c06286-7f07-443b-bf7a-1fe4c656d2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12242</TotalTime>
  <Words>1500</Words>
  <Application>Microsoft Office PowerPoint</Application>
  <PresentationFormat>Diavoorstelling (4:3)</PresentationFormat>
  <Paragraphs>314</Paragraphs>
  <Slides>31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Wingdings</vt:lpstr>
      <vt:lpstr>Schoter_PPT</vt:lpstr>
      <vt:lpstr>1_Schoter_PPT</vt:lpstr>
      <vt:lpstr>Office 2013 - 2022 Thema</vt:lpstr>
      <vt:lpstr>Lotte van Houten Decaan mavo, havo, vwo</vt:lpstr>
      <vt:lpstr>Vanavond</vt:lpstr>
      <vt:lpstr>Profielen havo </vt:lpstr>
      <vt:lpstr>Opbouw van de profielen</vt:lpstr>
      <vt:lpstr>  Gemeenschappelijk deel</vt:lpstr>
      <vt:lpstr>Natuur &amp; Techniek</vt:lpstr>
      <vt:lpstr>Natuur &amp; Techniek</vt:lpstr>
      <vt:lpstr>Havo wiskunde A of B</vt:lpstr>
      <vt:lpstr>Natuur &amp; Gezondheid</vt:lpstr>
      <vt:lpstr>Natuur &amp; Gezondheid</vt:lpstr>
      <vt:lpstr>Economie &amp; Maatschappij</vt:lpstr>
      <vt:lpstr>Economie &amp; Maatschappij</vt:lpstr>
      <vt:lpstr>Cultuur &amp; Maatschappij</vt:lpstr>
      <vt:lpstr>Cultuur &amp; Maatschappij</vt:lpstr>
      <vt:lpstr>Extra examenvak</vt:lpstr>
      <vt:lpstr>Hoe kies je een profiel?</vt:lpstr>
      <vt:lpstr>PowerPoint-presentatie</vt:lpstr>
      <vt:lpstr>Loopbaan Oriëntatie Begeleiding Qompas</vt:lpstr>
      <vt:lpstr>Hoe kies je een profiel?</vt:lpstr>
      <vt:lpstr>HBO studies: Verplichte vakken/profielen</vt:lpstr>
      <vt:lpstr>Meerdere routes mogelijk</vt:lpstr>
      <vt:lpstr>Hoe kies je een profiel?</vt:lpstr>
      <vt:lpstr>Tijdpad vervolgtraject</vt:lpstr>
      <vt:lpstr>Keuze wijzigen?</vt:lpstr>
      <vt:lpstr>Procedure vakken laten vallen</vt:lpstr>
      <vt:lpstr>Profielkeuze</vt:lpstr>
      <vt:lpstr>Studieruimte</vt:lpstr>
      <vt:lpstr>Tijdpad</vt:lpstr>
      <vt:lpstr>Bevorderingsnormen</vt:lpstr>
      <vt:lpstr>Profielkeuze 20 januari online</vt:lpstr>
      <vt:lpstr>Vragen over profielkeuze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  3 vwo</dc:title>
  <dc:creator>Jan</dc:creator>
  <cp:lastModifiedBy>Houten, L. van</cp:lastModifiedBy>
  <cp:revision>213</cp:revision>
  <dcterms:created xsi:type="dcterms:W3CDTF">2011-01-19T21:08:22Z</dcterms:created>
  <dcterms:modified xsi:type="dcterms:W3CDTF">2026-01-07T13:02:45Z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0x010100B7BCE819D1BA0343AF33E2FEE5272108</vt:lpwstr>
  </property>
  <property fmtid="{D5CDD505-2E9C-101B-9397-08002B2CF9AE}" pid="3" name="Author">
    <vt:lpwstr>3;#;UserInfo</vt:lpwstr>
  </property>
  <property fmtid="{D5CDD505-2E9C-101B-9397-08002B2CF9AE}" pid="4" name="Order">
    <vt:r8>7426400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2016-01-28T07:33:21Z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2015-11-23T08:01:19Z</vt:filetime>
  </property>
</Properties>
</file>