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  <p:sldMasterId id="2147483711" r:id="rId5"/>
  </p:sldMasterIdLst>
  <p:notesMasterIdLst>
    <p:notesMasterId r:id="rId41"/>
  </p:notesMasterIdLst>
  <p:handoutMasterIdLst>
    <p:handoutMasterId r:id="rId42"/>
  </p:handoutMasterIdLst>
  <p:sldIdLst>
    <p:sldId id="442" r:id="rId6"/>
    <p:sldId id="473" r:id="rId7"/>
    <p:sldId id="317" r:id="rId8"/>
    <p:sldId id="276" r:id="rId9"/>
    <p:sldId id="260" r:id="rId10"/>
    <p:sldId id="296" r:id="rId11"/>
    <p:sldId id="264" r:id="rId12"/>
    <p:sldId id="461" r:id="rId13"/>
    <p:sldId id="295" r:id="rId14"/>
    <p:sldId id="263" r:id="rId15"/>
    <p:sldId id="294" r:id="rId16"/>
    <p:sldId id="340" r:id="rId17"/>
    <p:sldId id="293" r:id="rId18"/>
    <p:sldId id="261" r:id="rId19"/>
    <p:sldId id="475" r:id="rId20"/>
    <p:sldId id="323" r:id="rId21"/>
    <p:sldId id="333" r:id="rId22"/>
    <p:sldId id="297" r:id="rId23"/>
    <p:sldId id="471" r:id="rId24"/>
    <p:sldId id="324" r:id="rId25"/>
    <p:sldId id="466" r:id="rId26"/>
    <p:sldId id="345" r:id="rId27"/>
    <p:sldId id="437" r:id="rId28"/>
    <p:sldId id="272" r:id="rId29"/>
    <p:sldId id="477" r:id="rId30"/>
    <p:sldId id="279" r:id="rId31"/>
    <p:sldId id="280" r:id="rId32"/>
    <p:sldId id="274" r:id="rId33"/>
    <p:sldId id="273" r:id="rId34"/>
    <p:sldId id="450" r:id="rId35"/>
    <p:sldId id="452" r:id="rId36"/>
    <p:sldId id="476" r:id="rId37"/>
    <p:sldId id="454" r:id="rId38"/>
    <p:sldId id="455" r:id="rId39"/>
    <p:sldId id="459" r:id="rId40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84173" autoAdjust="0"/>
  </p:normalViewPr>
  <p:slideViewPr>
    <p:cSldViewPr>
      <p:cViewPr varScale="1">
        <p:scale>
          <a:sx n="94" d="100"/>
          <a:sy n="94" d="100"/>
        </p:scale>
        <p:origin x="17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31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handoutMaster" Target="handoutMasters/handout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uten, L. van" userId="c7cb11c0-1780-48a8-a0d3-4a8e095c9c8e" providerId="ADAL" clId="{E6934CAC-2449-48C5-95C0-96B24A7A239D}"/>
    <pc:docChg chg="modSld">
      <pc:chgData name="Houten, L. van" userId="c7cb11c0-1780-48a8-a0d3-4a8e095c9c8e" providerId="ADAL" clId="{E6934CAC-2449-48C5-95C0-96B24A7A239D}" dt="2024-12-18T13:20:18.937" v="20" actId="20577"/>
      <pc:docMkLst>
        <pc:docMk/>
      </pc:docMkLst>
      <pc:sldChg chg="modNotesTx">
        <pc:chgData name="Houten, L. van" userId="c7cb11c0-1780-48a8-a0d3-4a8e095c9c8e" providerId="ADAL" clId="{E6934CAC-2449-48C5-95C0-96B24A7A239D}" dt="2024-12-18T13:19:32.093" v="5" actId="20577"/>
        <pc:sldMkLst>
          <pc:docMk/>
          <pc:sldMk cId="0" sldId="260"/>
        </pc:sldMkLst>
      </pc:sldChg>
      <pc:sldChg chg="modNotesTx">
        <pc:chgData name="Houten, L. van" userId="c7cb11c0-1780-48a8-a0d3-4a8e095c9c8e" providerId="ADAL" clId="{E6934CAC-2449-48C5-95C0-96B24A7A239D}" dt="2024-12-18T13:19:51.069" v="10" actId="20577"/>
        <pc:sldMkLst>
          <pc:docMk/>
          <pc:sldMk cId="0" sldId="261"/>
        </pc:sldMkLst>
      </pc:sldChg>
      <pc:sldChg chg="modNotesTx">
        <pc:chgData name="Houten, L. van" userId="c7cb11c0-1780-48a8-a0d3-4a8e095c9c8e" providerId="ADAL" clId="{E6934CAC-2449-48C5-95C0-96B24A7A239D}" dt="2024-12-18T13:19:38.446" v="7" actId="20577"/>
        <pc:sldMkLst>
          <pc:docMk/>
          <pc:sldMk cId="0" sldId="264"/>
        </pc:sldMkLst>
      </pc:sldChg>
      <pc:sldChg chg="modNotesTx">
        <pc:chgData name="Houten, L. van" userId="c7cb11c0-1780-48a8-a0d3-4a8e095c9c8e" providerId="ADAL" clId="{E6934CAC-2449-48C5-95C0-96B24A7A239D}" dt="2024-12-18T13:19:25.930" v="4" actId="20577"/>
        <pc:sldMkLst>
          <pc:docMk/>
          <pc:sldMk cId="0" sldId="276"/>
        </pc:sldMkLst>
      </pc:sldChg>
      <pc:sldChg chg="modNotesTx">
        <pc:chgData name="Houten, L. van" userId="c7cb11c0-1780-48a8-a0d3-4a8e095c9c8e" providerId="ADAL" clId="{E6934CAC-2449-48C5-95C0-96B24A7A239D}" dt="2024-12-18T13:19:45.813" v="9" actId="20577"/>
        <pc:sldMkLst>
          <pc:docMk/>
          <pc:sldMk cId="1677798104" sldId="294"/>
        </pc:sldMkLst>
      </pc:sldChg>
      <pc:sldChg chg="modNotesTx">
        <pc:chgData name="Houten, L. van" userId="c7cb11c0-1780-48a8-a0d3-4a8e095c9c8e" providerId="ADAL" clId="{E6934CAC-2449-48C5-95C0-96B24A7A239D}" dt="2024-12-18T13:19:34.713" v="6" actId="20577"/>
        <pc:sldMkLst>
          <pc:docMk/>
          <pc:sldMk cId="3950112672" sldId="296"/>
        </pc:sldMkLst>
      </pc:sldChg>
      <pc:sldChg chg="modNotesTx">
        <pc:chgData name="Houten, L. van" userId="c7cb11c0-1780-48a8-a0d3-4a8e095c9c8e" providerId="ADAL" clId="{E6934CAC-2449-48C5-95C0-96B24A7A239D}" dt="2024-12-18T13:20:04.463" v="15" actId="20577"/>
        <pc:sldMkLst>
          <pc:docMk/>
          <pc:sldMk cId="3849798127" sldId="297"/>
        </pc:sldMkLst>
      </pc:sldChg>
      <pc:sldChg chg="modNotesTx">
        <pc:chgData name="Houten, L. van" userId="c7cb11c0-1780-48a8-a0d3-4a8e095c9c8e" providerId="ADAL" clId="{E6934CAC-2449-48C5-95C0-96B24A7A239D}" dt="2024-12-18T13:19:57.870" v="13" actId="20577"/>
        <pc:sldMkLst>
          <pc:docMk/>
          <pc:sldMk cId="3298090414" sldId="323"/>
        </pc:sldMkLst>
      </pc:sldChg>
      <pc:sldChg chg="modNotesTx">
        <pc:chgData name="Houten, L. van" userId="c7cb11c0-1780-48a8-a0d3-4a8e095c9c8e" providerId="ADAL" clId="{E6934CAC-2449-48C5-95C0-96B24A7A239D}" dt="2024-12-18T13:20:10.183" v="17" actId="20577"/>
        <pc:sldMkLst>
          <pc:docMk/>
          <pc:sldMk cId="4126710441" sldId="324"/>
        </pc:sldMkLst>
      </pc:sldChg>
      <pc:sldChg chg="modNotesTx">
        <pc:chgData name="Houten, L. van" userId="c7cb11c0-1780-48a8-a0d3-4a8e095c9c8e" providerId="ADAL" clId="{E6934CAC-2449-48C5-95C0-96B24A7A239D}" dt="2024-12-18T13:20:16.260" v="19" actId="20577"/>
        <pc:sldMkLst>
          <pc:docMk/>
          <pc:sldMk cId="108104916" sldId="345"/>
        </pc:sldMkLst>
      </pc:sldChg>
      <pc:sldChg chg="modNotesTx">
        <pc:chgData name="Houten, L. van" userId="c7cb11c0-1780-48a8-a0d3-4a8e095c9c8e" providerId="ADAL" clId="{E6934CAC-2449-48C5-95C0-96B24A7A239D}" dt="2024-12-18T13:20:18.937" v="20" actId="20577"/>
        <pc:sldMkLst>
          <pc:docMk/>
          <pc:sldMk cId="437881115" sldId="437"/>
        </pc:sldMkLst>
      </pc:sldChg>
      <pc:sldChg chg="modNotesTx">
        <pc:chgData name="Houten, L. van" userId="c7cb11c0-1780-48a8-a0d3-4a8e095c9c8e" providerId="ADAL" clId="{E6934CAC-2449-48C5-95C0-96B24A7A239D}" dt="2024-12-18T13:19:17.607" v="2" actId="20577"/>
        <pc:sldMkLst>
          <pc:docMk/>
          <pc:sldMk cId="606016373" sldId="442"/>
        </pc:sldMkLst>
      </pc:sldChg>
      <pc:sldChg chg="modNotesTx">
        <pc:chgData name="Houten, L. van" userId="c7cb11c0-1780-48a8-a0d3-4a8e095c9c8e" providerId="ADAL" clId="{E6934CAC-2449-48C5-95C0-96B24A7A239D}" dt="2024-12-18T13:19:40.513" v="8" actId="20577"/>
        <pc:sldMkLst>
          <pc:docMk/>
          <pc:sldMk cId="4259214314" sldId="461"/>
        </pc:sldMkLst>
      </pc:sldChg>
      <pc:sldChg chg="modNotesTx">
        <pc:chgData name="Houten, L. van" userId="c7cb11c0-1780-48a8-a0d3-4a8e095c9c8e" providerId="ADAL" clId="{E6934CAC-2449-48C5-95C0-96B24A7A239D}" dt="2024-12-18T13:20:13.417" v="18" actId="20577"/>
        <pc:sldMkLst>
          <pc:docMk/>
          <pc:sldMk cId="454501477" sldId="466"/>
        </pc:sldMkLst>
      </pc:sldChg>
      <pc:sldChg chg="modNotesTx">
        <pc:chgData name="Houten, L. van" userId="c7cb11c0-1780-48a8-a0d3-4a8e095c9c8e" providerId="ADAL" clId="{E6934CAC-2449-48C5-95C0-96B24A7A239D}" dt="2024-12-18T13:20:07.649" v="16" actId="20577"/>
        <pc:sldMkLst>
          <pc:docMk/>
          <pc:sldMk cId="2031335332" sldId="471"/>
        </pc:sldMkLst>
      </pc:sldChg>
      <pc:sldChg chg="modNotesTx">
        <pc:chgData name="Houten, L. van" userId="c7cb11c0-1780-48a8-a0d3-4a8e095c9c8e" providerId="ADAL" clId="{E6934CAC-2449-48C5-95C0-96B24A7A239D}" dt="2024-12-18T13:19:20.450" v="3" actId="20577"/>
        <pc:sldMkLst>
          <pc:docMk/>
          <pc:sldMk cId="2079358611" sldId="473"/>
        </pc:sldMkLst>
      </pc:sldChg>
      <pc:sldChg chg="modNotesTx">
        <pc:chgData name="Houten, L. van" userId="c7cb11c0-1780-48a8-a0d3-4a8e095c9c8e" providerId="ADAL" clId="{E6934CAC-2449-48C5-95C0-96B24A7A239D}" dt="2024-12-18T13:19:55.636" v="12" actId="5793"/>
        <pc:sldMkLst>
          <pc:docMk/>
          <pc:sldMk cId="1717276236" sldId="475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517B10-2A67-4A18-AF96-55DEF6396D0C}" type="doc">
      <dgm:prSet loTypeId="urn:microsoft.com/office/officeart/2005/8/layout/list1" loCatId="list" qsTypeId="urn:microsoft.com/office/officeart/2005/8/quickstyle/3d3" qsCatId="3D" csTypeId="urn:microsoft.com/office/officeart/2005/8/colors/accent6_3" csCatId="accent6" phldr="1"/>
      <dgm:spPr/>
      <dgm:t>
        <a:bodyPr/>
        <a:lstStyle/>
        <a:p>
          <a:endParaRPr lang="nl-NL"/>
        </a:p>
      </dgm:t>
    </dgm:pt>
    <dgm:pt modelId="{BBEBBEE1-F307-43BA-A997-2AB0230D5035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nl-NL" sz="1600" dirty="0"/>
            <a:t>26 en 27 maart (MOL)</a:t>
          </a:r>
        </a:p>
      </dgm:t>
    </dgm:pt>
    <dgm:pt modelId="{675B8367-C0C5-4E45-B319-B1F50E3913D3}" type="parTrans" cxnId="{4DD3908E-CA58-49F2-932A-62CCD8F65F49}">
      <dgm:prSet/>
      <dgm:spPr/>
      <dgm:t>
        <a:bodyPr/>
        <a:lstStyle/>
        <a:p>
          <a:endParaRPr lang="nl-NL"/>
        </a:p>
      </dgm:t>
    </dgm:pt>
    <dgm:pt modelId="{F023F8D9-C1EA-462C-B9F3-E7B73F4B4B78}" type="sibTrans" cxnId="{4DD3908E-CA58-49F2-932A-62CCD8F65F49}">
      <dgm:prSet/>
      <dgm:spPr/>
      <dgm:t>
        <a:bodyPr/>
        <a:lstStyle/>
        <a:p>
          <a:endParaRPr lang="nl-NL"/>
        </a:p>
      </dgm:t>
    </dgm:pt>
    <dgm:pt modelId="{E15A28EC-05B0-4A5A-A7EE-B58873310C87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nl-NL" sz="1600" dirty="0"/>
            <a:t>9 juli</a:t>
          </a:r>
        </a:p>
      </dgm:t>
    </dgm:pt>
    <dgm:pt modelId="{CF3A925E-996A-47AE-B48F-9DC5F9BA3D6A}" type="parTrans" cxnId="{13CD8A2C-B3B1-4108-B268-6CF69D65B5CD}">
      <dgm:prSet/>
      <dgm:spPr/>
      <dgm:t>
        <a:bodyPr/>
        <a:lstStyle/>
        <a:p>
          <a:endParaRPr lang="nl-NL"/>
        </a:p>
      </dgm:t>
    </dgm:pt>
    <dgm:pt modelId="{C4062E7A-97E0-4730-BBA1-49BF5C046311}" type="sibTrans" cxnId="{13CD8A2C-B3B1-4108-B268-6CF69D65B5CD}">
      <dgm:prSet/>
      <dgm:spPr/>
      <dgm:t>
        <a:bodyPr/>
        <a:lstStyle/>
        <a:p>
          <a:endParaRPr lang="nl-NL"/>
        </a:p>
      </dgm:t>
    </dgm:pt>
    <dgm:pt modelId="{4182644A-5FFF-43EF-A9A0-74B0186E1939}">
      <dgm:prSet/>
      <dgm:spPr/>
      <dgm:t>
        <a:bodyPr/>
        <a:lstStyle/>
        <a:p>
          <a:r>
            <a:rPr lang="nl-NL" dirty="0"/>
            <a:t>Uitleg profielen / werken in </a:t>
          </a:r>
          <a:r>
            <a:rPr lang="nl-NL" dirty="0" err="1"/>
            <a:t>LyceoLOB</a:t>
          </a:r>
          <a:endParaRPr lang="nl-NL" dirty="0"/>
        </a:p>
      </dgm:t>
    </dgm:pt>
    <dgm:pt modelId="{7B267E5C-A2A7-414A-AB63-8AA400376B96}" type="parTrans" cxnId="{FB49A6C3-6542-4B90-814A-AE7F2B2BF2E5}">
      <dgm:prSet/>
      <dgm:spPr/>
      <dgm:t>
        <a:bodyPr/>
        <a:lstStyle/>
        <a:p>
          <a:endParaRPr lang="nl-NL"/>
        </a:p>
      </dgm:t>
    </dgm:pt>
    <dgm:pt modelId="{23F33E22-F259-4B7C-B1C9-4D04FB106267}" type="sibTrans" cxnId="{FB49A6C3-6542-4B90-814A-AE7F2B2BF2E5}">
      <dgm:prSet/>
      <dgm:spPr/>
      <dgm:t>
        <a:bodyPr/>
        <a:lstStyle/>
        <a:p>
          <a:endParaRPr lang="nl-NL"/>
        </a:p>
      </dgm:t>
    </dgm:pt>
    <dgm:pt modelId="{F1F4615F-5A67-4FF2-878E-D804452B7127}">
      <dgm:prSet/>
      <dgm:spPr/>
      <dgm:t>
        <a:bodyPr/>
        <a:lstStyle/>
        <a:p>
          <a:r>
            <a:rPr lang="nl-NL" dirty="0"/>
            <a:t>Tekenen profielkeuzeformulier + evt. bespreken afstroom</a:t>
          </a:r>
        </a:p>
      </dgm:t>
    </dgm:pt>
    <dgm:pt modelId="{D8ABC75D-95ED-4B15-BA51-9CD5E83F6346}" type="parTrans" cxnId="{77B6F3DC-95F8-44FD-9AFA-8C4AE36DF6AE}">
      <dgm:prSet/>
      <dgm:spPr/>
      <dgm:t>
        <a:bodyPr/>
        <a:lstStyle/>
        <a:p>
          <a:endParaRPr lang="nl-NL"/>
        </a:p>
      </dgm:t>
    </dgm:pt>
    <dgm:pt modelId="{C7736822-361F-4C2C-ADC7-8DE2191BDA5B}" type="sibTrans" cxnId="{77B6F3DC-95F8-44FD-9AFA-8C4AE36DF6AE}">
      <dgm:prSet/>
      <dgm:spPr/>
      <dgm:t>
        <a:bodyPr/>
        <a:lstStyle/>
        <a:p>
          <a:endParaRPr lang="nl-NL"/>
        </a:p>
      </dgm:t>
    </dgm:pt>
    <dgm:pt modelId="{3F8470BE-F3A0-4BF3-9777-BD357EA8ADC7}">
      <dgm:prSet/>
      <dgm:spPr/>
      <dgm:t>
        <a:bodyPr/>
        <a:lstStyle/>
        <a:p>
          <a:r>
            <a:rPr lang="nl-NL" dirty="0"/>
            <a:t>Laatste wijzigingen vakkenpakket voor 4 havo met garantie </a:t>
          </a:r>
        </a:p>
      </dgm:t>
    </dgm:pt>
    <dgm:pt modelId="{49FC59E2-2307-4362-88B8-6D0C425237DC}" type="parTrans" cxnId="{BC3CBEBB-33A2-4CC0-BC17-9E8C731AA8C2}">
      <dgm:prSet/>
      <dgm:spPr/>
      <dgm:t>
        <a:bodyPr/>
        <a:lstStyle/>
        <a:p>
          <a:endParaRPr lang="nl-NL"/>
        </a:p>
      </dgm:t>
    </dgm:pt>
    <dgm:pt modelId="{F93A2ED9-586F-492D-AA0E-02158F4B2052}" type="sibTrans" cxnId="{BC3CBEBB-33A2-4CC0-BC17-9E8C731AA8C2}">
      <dgm:prSet/>
      <dgm:spPr/>
      <dgm:t>
        <a:bodyPr/>
        <a:lstStyle/>
        <a:p>
          <a:endParaRPr lang="nl-NL"/>
        </a:p>
      </dgm:t>
    </dgm:pt>
    <dgm:pt modelId="{33D88987-8511-4813-810C-C68AC61967FA}">
      <dgm:prSet phldrT="[Teks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nl-NL" sz="1600" dirty="0"/>
            <a:t>januari</a:t>
          </a:r>
        </a:p>
      </dgm:t>
    </dgm:pt>
    <dgm:pt modelId="{A829E670-2FF0-4F42-8910-ECF68ACF35F3}" type="sibTrans" cxnId="{3CF7F0BF-24C6-4267-B4B2-4A02633D143A}">
      <dgm:prSet/>
      <dgm:spPr/>
      <dgm:t>
        <a:bodyPr/>
        <a:lstStyle/>
        <a:p>
          <a:endParaRPr lang="nl-NL"/>
        </a:p>
      </dgm:t>
    </dgm:pt>
    <dgm:pt modelId="{42B65447-45BD-42DA-8237-F1B2E960FD88}" type="parTrans" cxnId="{3CF7F0BF-24C6-4267-B4B2-4A02633D143A}">
      <dgm:prSet/>
      <dgm:spPr/>
      <dgm:t>
        <a:bodyPr/>
        <a:lstStyle/>
        <a:p>
          <a:endParaRPr lang="nl-NL"/>
        </a:p>
      </dgm:t>
    </dgm:pt>
    <dgm:pt modelId="{9BD24818-4C6E-465D-BDBF-CF195B947BD4}">
      <dgm:prSet phldrT="[Teks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nl-NL" sz="1600" dirty="0"/>
            <a:t>november / december	</a:t>
          </a:r>
        </a:p>
      </dgm:t>
    </dgm:pt>
    <dgm:pt modelId="{4D12FE73-186E-4D85-BA3C-A1742BC3549C}" type="sibTrans" cxnId="{C7F4F21D-8D71-442A-BA36-993B3F2794EC}">
      <dgm:prSet/>
      <dgm:spPr/>
      <dgm:t>
        <a:bodyPr/>
        <a:lstStyle/>
        <a:p>
          <a:endParaRPr lang="nl-NL"/>
        </a:p>
      </dgm:t>
    </dgm:pt>
    <dgm:pt modelId="{04985D19-CABA-438A-8B07-21BEE4DDE38F}" type="parTrans" cxnId="{C7F4F21D-8D71-442A-BA36-993B3F2794EC}">
      <dgm:prSet/>
      <dgm:spPr/>
      <dgm:t>
        <a:bodyPr/>
        <a:lstStyle/>
        <a:p>
          <a:endParaRPr lang="nl-NL"/>
        </a:p>
      </dgm:t>
    </dgm:pt>
    <dgm:pt modelId="{DD9ABD7E-ABEC-4435-93B0-0E744FE1650C}">
      <dgm:prSet/>
      <dgm:spPr/>
      <dgm:t>
        <a:bodyPr/>
        <a:lstStyle/>
        <a:p>
          <a:r>
            <a:rPr lang="nl-NL" dirty="0"/>
            <a:t>Adviezen vakdocenten 8 januari</a:t>
          </a:r>
        </a:p>
      </dgm:t>
    </dgm:pt>
    <dgm:pt modelId="{D384F07D-B1F6-4998-93F4-E9F6A209F168}" type="sibTrans" cxnId="{A6663634-5710-4D18-B39C-4C498A9F2E74}">
      <dgm:prSet/>
      <dgm:spPr/>
      <dgm:t>
        <a:bodyPr/>
        <a:lstStyle/>
        <a:p>
          <a:endParaRPr lang="nl-NL"/>
        </a:p>
      </dgm:t>
    </dgm:pt>
    <dgm:pt modelId="{23AD784F-C0C2-46B2-8755-24CAE4589790}" type="parTrans" cxnId="{A6663634-5710-4D18-B39C-4C498A9F2E74}">
      <dgm:prSet/>
      <dgm:spPr/>
      <dgm:t>
        <a:bodyPr/>
        <a:lstStyle/>
        <a:p>
          <a:endParaRPr lang="nl-NL"/>
        </a:p>
      </dgm:t>
    </dgm:pt>
    <dgm:pt modelId="{2E0F9296-1195-4859-A6ED-455F028FFC01}">
      <dgm:prSet/>
      <dgm:spPr/>
      <dgm:t>
        <a:bodyPr/>
        <a:lstStyle/>
        <a:p>
          <a:r>
            <a:rPr lang="nl-NL" dirty="0"/>
            <a:t>14 januari profielkeuze online; aanpassingen in het systeem tot 1 maart</a:t>
          </a:r>
        </a:p>
      </dgm:t>
    </dgm:pt>
    <dgm:pt modelId="{98D3FC19-F0D5-4665-ADF5-3E73790A1090}" type="sibTrans" cxnId="{876AF529-3B44-499B-91D3-371E85AAD25E}">
      <dgm:prSet/>
      <dgm:spPr/>
      <dgm:t>
        <a:bodyPr/>
        <a:lstStyle/>
        <a:p>
          <a:endParaRPr lang="nl-NL"/>
        </a:p>
      </dgm:t>
    </dgm:pt>
    <dgm:pt modelId="{39F0D5CA-37D8-4B53-9F06-FE9DB75F1329}" type="parTrans" cxnId="{876AF529-3B44-499B-91D3-371E85AAD25E}">
      <dgm:prSet/>
      <dgm:spPr/>
      <dgm:t>
        <a:bodyPr/>
        <a:lstStyle/>
        <a:p>
          <a:endParaRPr lang="nl-NL"/>
        </a:p>
      </dgm:t>
    </dgm:pt>
    <dgm:pt modelId="{6623EE32-E249-4F88-AAAD-8C1B78B4DFA0}" type="pres">
      <dgm:prSet presAssocID="{4E517B10-2A67-4A18-AF96-55DEF6396D0C}" presName="linear" presStyleCnt="0">
        <dgm:presLayoutVars>
          <dgm:dir/>
          <dgm:animLvl val="lvl"/>
          <dgm:resizeHandles val="exact"/>
        </dgm:presLayoutVars>
      </dgm:prSet>
      <dgm:spPr/>
    </dgm:pt>
    <dgm:pt modelId="{6F4AFB0C-74F5-439D-B58E-D4C2D4BD96FD}" type="pres">
      <dgm:prSet presAssocID="{9BD24818-4C6E-465D-BDBF-CF195B947BD4}" presName="parentLin" presStyleCnt="0"/>
      <dgm:spPr/>
    </dgm:pt>
    <dgm:pt modelId="{8818FBD6-286A-4FEF-B4C7-DD93893E9CA4}" type="pres">
      <dgm:prSet presAssocID="{9BD24818-4C6E-465D-BDBF-CF195B947BD4}" presName="parentLeftMargin" presStyleLbl="node1" presStyleIdx="0" presStyleCnt="4"/>
      <dgm:spPr/>
    </dgm:pt>
    <dgm:pt modelId="{0C2CFB52-4F2A-47DE-8F8A-AE5E433DD7D0}" type="pres">
      <dgm:prSet presAssocID="{9BD24818-4C6E-465D-BDBF-CF195B947BD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19393A6-CF23-4B49-B48F-936A76A3C416}" type="pres">
      <dgm:prSet presAssocID="{9BD24818-4C6E-465D-BDBF-CF195B947BD4}" presName="negativeSpace" presStyleCnt="0"/>
      <dgm:spPr/>
    </dgm:pt>
    <dgm:pt modelId="{175FDAE9-45AE-4ACF-93E3-8E35D705C1E0}" type="pres">
      <dgm:prSet presAssocID="{9BD24818-4C6E-465D-BDBF-CF195B947BD4}" presName="childText" presStyleLbl="conFgAcc1" presStyleIdx="0" presStyleCnt="4">
        <dgm:presLayoutVars>
          <dgm:bulletEnabled val="1"/>
        </dgm:presLayoutVars>
      </dgm:prSet>
      <dgm:spPr/>
    </dgm:pt>
    <dgm:pt modelId="{0219783B-7AD0-44F2-981B-2959939AD586}" type="pres">
      <dgm:prSet presAssocID="{4D12FE73-186E-4D85-BA3C-A1742BC3549C}" presName="spaceBetweenRectangles" presStyleCnt="0"/>
      <dgm:spPr/>
    </dgm:pt>
    <dgm:pt modelId="{305B40B9-4754-4A49-AE53-E24E05FBA860}" type="pres">
      <dgm:prSet presAssocID="{33D88987-8511-4813-810C-C68AC61967FA}" presName="parentLin" presStyleCnt="0"/>
      <dgm:spPr/>
    </dgm:pt>
    <dgm:pt modelId="{75140E88-BAED-49EC-9837-1FA23B45E579}" type="pres">
      <dgm:prSet presAssocID="{33D88987-8511-4813-810C-C68AC61967FA}" presName="parentLeftMargin" presStyleLbl="node1" presStyleIdx="0" presStyleCnt="4"/>
      <dgm:spPr/>
    </dgm:pt>
    <dgm:pt modelId="{FE67C525-95EB-47A2-94CF-7B1F5C3EF4B9}" type="pres">
      <dgm:prSet presAssocID="{33D88987-8511-4813-810C-C68AC61967F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62625A0-7511-453D-A5CC-3D8A96DD83A5}" type="pres">
      <dgm:prSet presAssocID="{33D88987-8511-4813-810C-C68AC61967FA}" presName="negativeSpace" presStyleCnt="0"/>
      <dgm:spPr/>
    </dgm:pt>
    <dgm:pt modelId="{BCC1D098-EA91-4550-9688-3A4C9CF8903F}" type="pres">
      <dgm:prSet presAssocID="{33D88987-8511-4813-810C-C68AC61967FA}" presName="childText" presStyleLbl="conFgAcc1" presStyleIdx="1" presStyleCnt="4">
        <dgm:presLayoutVars>
          <dgm:bulletEnabled val="1"/>
        </dgm:presLayoutVars>
      </dgm:prSet>
      <dgm:spPr/>
    </dgm:pt>
    <dgm:pt modelId="{E62734D2-324D-49F0-8DA6-01BE597AB313}" type="pres">
      <dgm:prSet presAssocID="{A829E670-2FF0-4F42-8910-ECF68ACF35F3}" presName="spaceBetweenRectangles" presStyleCnt="0"/>
      <dgm:spPr/>
    </dgm:pt>
    <dgm:pt modelId="{148B5F88-32DE-48E4-A6B0-233D85E8CF3E}" type="pres">
      <dgm:prSet presAssocID="{BBEBBEE1-F307-43BA-A997-2AB0230D5035}" presName="parentLin" presStyleCnt="0"/>
      <dgm:spPr/>
    </dgm:pt>
    <dgm:pt modelId="{480B00E3-C787-4586-B101-B5D0FDEAEA30}" type="pres">
      <dgm:prSet presAssocID="{BBEBBEE1-F307-43BA-A997-2AB0230D5035}" presName="parentLeftMargin" presStyleLbl="node1" presStyleIdx="1" presStyleCnt="4"/>
      <dgm:spPr/>
    </dgm:pt>
    <dgm:pt modelId="{BAD67A9D-481B-4D5A-A346-10AD4930CE16}" type="pres">
      <dgm:prSet presAssocID="{BBEBBEE1-F307-43BA-A997-2AB0230D503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FC31BF7-737F-4D61-91B4-30D11B486FD1}" type="pres">
      <dgm:prSet presAssocID="{BBEBBEE1-F307-43BA-A997-2AB0230D5035}" presName="negativeSpace" presStyleCnt="0"/>
      <dgm:spPr/>
    </dgm:pt>
    <dgm:pt modelId="{B6F1D7AB-6401-423C-960A-797BC7B720A5}" type="pres">
      <dgm:prSet presAssocID="{BBEBBEE1-F307-43BA-A997-2AB0230D5035}" presName="childText" presStyleLbl="conFgAcc1" presStyleIdx="2" presStyleCnt="4">
        <dgm:presLayoutVars>
          <dgm:bulletEnabled val="1"/>
        </dgm:presLayoutVars>
      </dgm:prSet>
      <dgm:spPr/>
    </dgm:pt>
    <dgm:pt modelId="{24890603-0E0F-4D9C-9CB8-1B57C137BB5E}" type="pres">
      <dgm:prSet presAssocID="{F023F8D9-C1EA-462C-B9F3-E7B73F4B4B78}" presName="spaceBetweenRectangles" presStyleCnt="0"/>
      <dgm:spPr/>
    </dgm:pt>
    <dgm:pt modelId="{63989CE8-C7FA-4042-808B-3C051B9C1D8C}" type="pres">
      <dgm:prSet presAssocID="{E15A28EC-05B0-4A5A-A7EE-B58873310C87}" presName="parentLin" presStyleCnt="0"/>
      <dgm:spPr/>
    </dgm:pt>
    <dgm:pt modelId="{FE6F0121-10B0-4198-9804-1DF43A7F5D16}" type="pres">
      <dgm:prSet presAssocID="{E15A28EC-05B0-4A5A-A7EE-B58873310C87}" presName="parentLeftMargin" presStyleLbl="node1" presStyleIdx="2" presStyleCnt="4"/>
      <dgm:spPr/>
    </dgm:pt>
    <dgm:pt modelId="{C41979B3-CB30-4C70-9156-42FB286A5BA9}" type="pres">
      <dgm:prSet presAssocID="{E15A28EC-05B0-4A5A-A7EE-B58873310C87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CA2B4DCC-5DB6-4DB0-B534-4ADB544F9D48}" type="pres">
      <dgm:prSet presAssocID="{E15A28EC-05B0-4A5A-A7EE-B58873310C87}" presName="negativeSpace" presStyleCnt="0"/>
      <dgm:spPr/>
    </dgm:pt>
    <dgm:pt modelId="{B04E16E4-6956-4E56-98FB-ADBFF441B935}" type="pres">
      <dgm:prSet presAssocID="{E15A28EC-05B0-4A5A-A7EE-B58873310C87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262B0909-626C-4559-B82F-6AE22A8E1910}" type="presOf" srcId="{E15A28EC-05B0-4A5A-A7EE-B58873310C87}" destId="{C41979B3-CB30-4C70-9156-42FB286A5BA9}" srcOrd="1" destOrd="0" presId="urn:microsoft.com/office/officeart/2005/8/layout/list1"/>
    <dgm:cxn modelId="{F4235F0F-52C5-4A81-9130-2B00F98EB4E0}" type="presOf" srcId="{4182644A-5FFF-43EF-A9A0-74B0186E1939}" destId="{175FDAE9-45AE-4ACF-93E3-8E35D705C1E0}" srcOrd="0" destOrd="0" presId="urn:microsoft.com/office/officeart/2005/8/layout/list1"/>
    <dgm:cxn modelId="{C7F4F21D-8D71-442A-BA36-993B3F2794EC}" srcId="{4E517B10-2A67-4A18-AF96-55DEF6396D0C}" destId="{9BD24818-4C6E-465D-BDBF-CF195B947BD4}" srcOrd="0" destOrd="0" parTransId="{04985D19-CABA-438A-8B07-21BEE4DDE38F}" sibTransId="{4D12FE73-186E-4D85-BA3C-A1742BC3549C}"/>
    <dgm:cxn modelId="{AA676225-B0F4-48E4-978B-07A71F5BCC56}" type="presOf" srcId="{3F8470BE-F3A0-4BF3-9777-BD357EA8ADC7}" destId="{B04E16E4-6956-4E56-98FB-ADBFF441B935}" srcOrd="0" destOrd="0" presId="urn:microsoft.com/office/officeart/2005/8/layout/list1"/>
    <dgm:cxn modelId="{876AF529-3B44-499B-91D3-371E85AAD25E}" srcId="{33D88987-8511-4813-810C-C68AC61967FA}" destId="{2E0F9296-1195-4859-A6ED-455F028FFC01}" srcOrd="1" destOrd="0" parTransId="{39F0D5CA-37D8-4B53-9F06-FE9DB75F1329}" sibTransId="{98D3FC19-F0D5-4665-ADF5-3E73790A1090}"/>
    <dgm:cxn modelId="{13CD8A2C-B3B1-4108-B268-6CF69D65B5CD}" srcId="{4E517B10-2A67-4A18-AF96-55DEF6396D0C}" destId="{E15A28EC-05B0-4A5A-A7EE-B58873310C87}" srcOrd="3" destOrd="0" parTransId="{CF3A925E-996A-47AE-B48F-9DC5F9BA3D6A}" sibTransId="{C4062E7A-97E0-4730-BBA1-49BF5C046311}"/>
    <dgm:cxn modelId="{A6663634-5710-4D18-B39C-4C498A9F2E74}" srcId="{33D88987-8511-4813-810C-C68AC61967FA}" destId="{DD9ABD7E-ABEC-4435-93B0-0E744FE1650C}" srcOrd="0" destOrd="0" parTransId="{23AD784F-C0C2-46B2-8755-24CAE4589790}" sibTransId="{D384F07D-B1F6-4998-93F4-E9F6A209F168}"/>
    <dgm:cxn modelId="{056F3F35-B76A-48E5-81D0-ABEC6F3E2450}" type="presOf" srcId="{9BD24818-4C6E-465D-BDBF-CF195B947BD4}" destId="{0C2CFB52-4F2A-47DE-8F8A-AE5E433DD7D0}" srcOrd="1" destOrd="0" presId="urn:microsoft.com/office/officeart/2005/8/layout/list1"/>
    <dgm:cxn modelId="{0263B060-D615-4FA2-9CFB-361B7CF4A620}" type="presOf" srcId="{33D88987-8511-4813-810C-C68AC61967FA}" destId="{FE67C525-95EB-47A2-94CF-7B1F5C3EF4B9}" srcOrd="1" destOrd="0" presId="urn:microsoft.com/office/officeart/2005/8/layout/list1"/>
    <dgm:cxn modelId="{C826CE70-5E00-475C-AC8A-9EEB00D414D3}" type="presOf" srcId="{33D88987-8511-4813-810C-C68AC61967FA}" destId="{75140E88-BAED-49EC-9837-1FA23B45E579}" srcOrd="0" destOrd="0" presId="urn:microsoft.com/office/officeart/2005/8/layout/list1"/>
    <dgm:cxn modelId="{88180552-016C-47C7-9215-F61C788271C2}" type="presOf" srcId="{BBEBBEE1-F307-43BA-A997-2AB0230D5035}" destId="{BAD67A9D-481B-4D5A-A346-10AD4930CE16}" srcOrd="1" destOrd="0" presId="urn:microsoft.com/office/officeart/2005/8/layout/list1"/>
    <dgm:cxn modelId="{1137155A-CDD7-422A-A01C-468E128A5BDE}" type="presOf" srcId="{DD9ABD7E-ABEC-4435-93B0-0E744FE1650C}" destId="{BCC1D098-EA91-4550-9688-3A4C9CF8903F}" srcOrd="0" destOrd="0" presId="urn:microsoft.com/office/officeart/2005/8/layout/list1"/>
    <dgm:cxn modelId="{4DD3908E-CA58-49F2-932A-62CCD8F65F49}" srcId="{4E517B10-2A67-4A18-AF96-55DEF6396D0C}" destId="{BBEBBEE1-F307-43BA-A997-2AB0230D5035}" srcOrd="2" destOrd="0" parTransId="{675B8367-C0C5-4E45-B319-B1F50E3913D3}" sibTransId="{F023F8D9-C1EA-462C-B9F3-E7B73F4B4B78}"/>
    <dgm:cxn modelId="{5D573894-D9FA-48B1-B4D9-D4FDB74E162F}" type="presOf" srcId="{BBEBBEE1-F307-43BA-A997-2AB0230D5035}" destId="{480B00E3-C787-4586-B101-B5D0FDEAEA30}" srcOrd="0" destOrd="0" presId="urn:microsoft.com/office/officeart/2005/8/layout/list1"/>
    <dgm:cxn modelId="{C2403399-44BE-479D-AFCD-27E9C765E57B}" type="presOf" srcId="{2E0F9296-1195-4859-A6ED-455F028FFC01}" destId="{BCC1D098-EA91-4550-9688-3A4C9CF8903F}" srcOrd="0" destOrd="1" presId="urn:microsoft.com/office/officeart/2005/8/layout/list1"/>
    <dgm:cxn modelId="{B70FA8A5-FA58-42AE-9F63-B17143A8EC46}" type="presOf" srcId="{F1F4615F-5A67-4FF2-878E-D804452B7127}" destId="{B6F1D7AB-6401-423C-960A-797BC7B720A5}" srcOrd="0" destOrd="0" presId="urn:microsoft.com/office/officeart/2005/8/layout/list1"/>
    <dgm:cxn modelId="{9E71EEAF-4A01-4E68-AA3B-4B58FCEEAC80}" type="presOf" srcId="{E15A28EC-05B0-4A5A-A7EE-B58873310C87}" destId="{FE6F0121-10B0-4198-9804-1DF43A7F5D16}" srcOrd="0" destOrd="0" presId="urn:microsoft.com/office/officeart/2005/8/layout/list1"/>
    <dgm:cxn modelId="{514070B7-43F5-4E4B-9995-5F8E1DB61253}" type="presOf" srcId="{4E517B10-2A67-4A18-AF96-55DEF6396D0C}" destId="{6623EE32-E249-4F88-AAAD-8C1B78B4DFA0}" srcOrd="0" destOrd="0" presId="urn:microsoft.com/office/officeart/2005/8/layout/list1"/>
    <dgm:cxn modelId="{BC3CBEBB-33A2-4CC0-BC17-9E8C731AA8C2}" srcId="{E15A28EC-05B0-4A5A-A7EE-B58873310C87}" destId="{3F8470BE-F3A0-4BF3-9777-BD357EA8ADC7}" srcOrd="0" destOrd="0" parTransId="{49FC59E2-2307-4362-88B8-6D0C425237DC}" sibTransId="{F93A2ED9-586F-492D-AA0E-02158F4B2052}"/>
    <dgm:cxn modelId="{3CF7F0BF-24C6-4267-B4B2-4A02633D143A}" srcId="{4E517B10-2A67-4A18-AF96-55DEF6396D0C}" destId="{33D88987-8511-4813-810C-C68AC61967FA}" srcOrd="1" destOrd="0" parTransId="{42B65447-45BD-42DA-8237-F1B2E960FD88}" sibTransId="{A829E670-2FF0-4F42-8910-ECF68ACF35F3}"/>
    <dgm:cxn modelId="{FB49A6C3-6542-4B90-814A-AE7F2B2BF2E5}" srcId="{9BD24818-4C6E-465D-BDBF-CF195B947BD4}" destId="{4182644A-5FFF-43EF-A9A0-74B0186E1939}" srcOrd="0" destOrd="0" parTransId="{7B267E5C-A2A7-414A-AB63-8AA400376B96}" sibTransId="{23F33E22-F259-4B7C-B1C9-4D04FB106267}"/>
    <dgm:cxn modelId="{77B6F3DC-95F8-44FD-9AFA-8C4AE36DF6AE}" srcId="{BBEBBEE1-F307-43BA-A997-2AB0230D5035}" destId="{F1F4615F-5A67-4FF2-878E-D804452B7127}" srcOrd="0" destOrd="0" parTransId="{D8ABC75D-95ED-4B15-BA51-9CD5E83F6346}" sibTransId="{C7736822-361F-4C2C-ADC7-8DE2191BDA5B}"/>
    <dgm:cxn modelId="{9837C0E4-D6EF-4BE1-8394-F5622EADCF9D}" type="presOf" srcId="{9BD24818-4C6E-465D-BDBF-CF195B947BD4}" destId="{8818FBD6-286A-4FEF-B4C7-DD93893E9CA4}" srcOrd="0" destOrd="0" presId="urn:microsoft.com/office/officeart/2005/8/layout/list1"/>
    <dgm:cxn modelId="{8BC9535F-7FA2-4D84-A9DB-5B70EFEFE7FD}" type="presParOf" srcId="{6623EE32-E249-4F88-AAAD-8C1B78B4DFA0}" destId="{6F4AFB0C-74F5-439D-B58E-D4C2D4BD96FD}" srcOrd="0" destOrd="0" presId="urn:microsoft.com/office/officeart/2005/8/layout/list1"/>
    <dgm:cxn modelId="{DB0C9A01-3F45-4581-BFFD-8E48999C00D3}" type="presParOf" srcId="{6F4AFB0C-74F5-439D-B58E-D4C2D4BD96FD}" destId="{8818FBD6-286A-4FEF-B4C7-DD93893E9CA4}" srcOrd="0" destOrd="0" presId="urn:microsoft.com/office/officeart/2005/8/layout/list1"/>
    <dgm:cxn modelId="{222EAAF9-1EFB-448D-B645-CF07A7A197BA}" type="presParOf" srcId="{6F4AFB0C-74F5-439D-B58E-D4C2D4BD96FD}" destId="{0C2CFB52-4F2A-47DE-8F8A-AE5E433DD7D0}" srcOrd="1" destOrd="0" presId="urn:microsoft.com/office/officeart/2005/8/layout/list1"/>
    <dgm:cxn modelId="{E69CD92B-A069-4CF3-A92F-494C9ACA3BBD}" type="presParOf" srcId="{6623EE32-E249-4F88-AAAD-8C1B78B4DFA0}" destId="{F19393A6-CF23-4B49-B48F-936A76A3C416}" srcOrd="1" destOrd="0" presId="urn:microsoft.com/office/officeart/2005/8/layout/list1"/>
    <dgm:cxn modelId="{60017A6D-B10A-4A8C-BC95-CD9FB35DD4B9}" type="presParOf" srcId="{6623EE32-E249-4F88-AAAD-8C1B78B4DFA0}" destId="{175FDAE9-45AE-4ACF-93E3-8E35D705C1E0}" srcOrd="2" destOrd="0" presId="urn:microsoft.com/office/officeart/2005/8/layout/list1"/>
    <dgm:cxn modelId="{229F3A4F-6189-43EC-A681-A13FD5015058}" type="presParOf" srcId="{6623EE32-E249-4F88-AAAD-8C1B78B4DFA0}" destId="{0219783B-7AD0-44F2-981B-2959939AD586}" srcOrd="3" destOrd="0" presId="urn:microsoft.com/office/officeart/2005/8/layout/list1"/>
    <dgm:cxn modelId="{227CDC4B-63D5-4F56-BF98-D56207D9838A}" type="presParOf" srcId="{6623EE32-E249-4F88-AAAD-8C1B78B4DFA0}" destId="{305B40B9-4754-4A49-AE53-E24E05FBA860}" srcOrd="4" destOrd="0" presId="urn:microsoft.com/office/officeart/2005/8/layout/list1"/>
    <dgm:cxn modelId="{34203890-1DB9-4BFB-92BA-7D173963717D}" type="presParOf" srcId="{305B40B9-4754-4A49-AE53-E24E05FBA860}" destId="{75140E88-BAED-49EC-9837-1FA23B45E579}" srcOrd="0" destOrd="0" presId="urn:microsoft.com/office/officeart/2005/8/layout/list1"/>
    <dgm:cxn modelId="{495B43A3-DB35-448D-BAF8-33C1DEA40207}" type="presParOf" srcId="{305B40B9-4754-4A49-AE53-E24E05FBA860}" destId="{FE67C525-95EB-47A2-94CF-7B1F5C3EF4B9}" srcOrd="1" destOrd="0" presId="urn:microsoft.com/office/officeart/2005/8/layout/list1"/>
    <dgm:cxn modelId="{AA81728A-A09B-4CEB-921F-26116D1B4EC1}" type="presParOf" srcId="{6623EE32-E249-4F88-AAAD-8C1B78B4DFA0}" destId="{F62625A0-7511-453D-A5CC-3D8A96DD83A5}" srcOrd="5" destOrd="0" presId="urn:microsoft.com/office/officeart/2005/8/layout/list1"/>
    <dgm:cxn modelId="{067973E6-A398-4B30-B0BB-44F83E80441B}" type="presParOf" srcId="{6623EE32-E249-4F88-AAAD-8C1B78B4DFA0}" destId="{BCC1D098-EA91-4550-9688-3A4C9CF8903F}" srcOrd="6" destOrd="0" presId="urn:microsoft.com/office/officeart/2005/8/layout/list1"/>
    <dgm:cxn modelId="{47FC27D3-B6E3-4A7A-804A-E8D1C0296A16}" type="presParOf" srcId="{6623EE32-E249-4F88-AAAD-8C1B78B4DFA0}" destId="{E62734D2-324D-49F0-8DA6-01BE597AB313}" srcOrd="7" destOrd="0" presId="urn:microsoft.com/office/officeart/2005/8/layout/list1"/>
    <dgm:cxn modelId="{75774437-19CB-4071-853E-7DD74BC5E7CB}" type="presParOf" srcId="{6623EE32-E249-4F88-AAAD-8C1B78B4DFA0}" destId="{148B5F88-32DE-48E4-A6B0-233D85E8CF3E}" srcOrd="8" destOrd="0" presId="urn:microsoft.com/office/officeart/2005/8/layout/list1"/>
    <dgm:cxn modelId="{13151499-146D-405F-B29F-25221B1D9705}" type="presParOf" srcId="{148B5F88-32DE-48E4-A6B0-233D85E8CF3E}" destId="{480B00E3-C787-4586-B101-B5D0FDEAEA30}" srcOrd="0" destOrd="0" presId="urn:microsoft.com/office/officeart/2005/8/layout/list1"/>
    <dgm:cxn modelId="{3A424B90-5264-4859-B7BB-2EC448F07233}" type="presParOf" srcId="{148B5F88-32DE-48E4-A6B0-233D85E8CF3E}" destId="{BAD67A9D-481B-4D5A-A346-10AD4930CE16}" srcOrd="1" destOrd="0" presId="urn:microsoft.com/office/officeart/2005/8/layout/list1"/>
    <dgm:cxn modelId="{78939678-4F30-424E-B70D-FCDFE198E04B}" type="presParOf" srcId="{6623EE32-E249-4F88-AAAD-8C1B78B4DFA0}" destId="{EFC31BF7-737F-4D61-91B4-30D11B486FD1}" srcOrd="9" destOrd="0" presId="urn:microsoft.com/office/officeart/2005/8/layout/list1"/>
    <dgm:cxn modelId="{854CFC3C-3FE5-4453-A263-740F582AC75B}" type="presParOf" srcId="{6623EE32-E249-4F88-AAAD-8C1B78B4DFA0}" destId="{B6F1D7AB-6401-423C-960A-797BC7B720A5}" srcOrd="10" destOrd="0" presId="urn:microsoft.com/office/officeart/2005/8/layout/list1"/>
    <dgm:cxn modelId="{A4818574-982E-494F-AF70-BDF200770A1E}" type="presParOf" srcId="{6623EE32-E249-4F88-AAAD-8C1B78B4DFA0}" destId="{24890603-0E0F-4D9C-9CB8-1B57C137BB5E}" srcOrd="11" destOrd="0" presId="urn:microsoft.com/office/officeart/2005/8/layout/list1"/>
    <dgm:cxn modelId="{E16275A3-70FA-4847-B43F-F01E5777009C}" type="presParOf" srcId="{6623EE32-E249-4F88-AAAD-8C1B78B4DFA0}" destId="{63989CE8-C7FA-4042-808B-3C051B9C1D8C}" srcOrd="12" destOrd="0" presId="urn:microsoft.com/office/officeart/2005/8/layout/list1"/>
    <dgm:cxn modelId="{8BB007DA-D3BA-4482-9A58-53F3981D5A73}" type="presParOf" srcId="{63989CE8-C7FA-4042-808B-3C051B9C1D8C}" destId="{FE6F0121-10B0-4198-9804-1DF43A7F5D16}" srcOrd="0" destOrd="0" presId="urn:microsoft.com/office/officeart/2005/8/layout/list1"/>
    <dgm:cxn modelId="{C8A19002-D924-401A-97D9-6899EE2E436A}" type="presParOf" srcId="{63989CE8-C7FA-4042-808B-3C051B9C1D8C}" destId="{C41979B3-CB30-4C70-9156-42FB286A5BA9}" srcOrd="1" destOrd="0" presId="urn:microsoft.com/office/officeart/2005/8/layout/list1"/>
    <dgm:cxn modelId="{C42B8276-2CCE-4DF0-9FDF-B635394963AB}" type="presParOf" srcId="{6623EE32-E249-4F88-AAAD-8C1B78B4DFA0}" destId="{CA2B4DCC-5DB6-4DB0-B534-4ADB544F9D48}" srcOrd="13" destOrd="0" presId="urn:microsoft.com/office/officeart/2005/8/layout/list1"/>
    <dgm:cxn modelId="{EAA6A7BB-578A-4AA7-B1BC-503292FB7B94}" type="presParOf" srcId="{6623EE32-E249-4F88-AAAD-8C1B78B4DFA0}" destId="{B04E16E4-6956-4E56-98FB-ADBFF441B93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5FDAE9-45AE-4ACF-93E3-8E35D705C1E0}">
      <dsp:nvSpPr>
        <dsp:cNvPr id="0" name=""/>
        <dsp:cNvSpPr/>
      </dsp:nvSpPr>
      <dsp:spPr>
        <a:xfrm>
          <a:off x="0" y="407919"/>
          <a:ext cx="7632848" cy="722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2394" tIns="354076" rIns="59239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700" kern="1200" dirty="0"/>
            <a:t>Uitleg profielen / werken in </a:t>
          </a:r>
          <a:r>
            <a:rPr lang="nl-NL" sz="1700" kern="1200" dirty="0" err="1"/>
            <a:t>LyceoLOB</a:t>
          </a:r>
          <a:endParaRPr lang="nl-NL" sz="1700" kern="1200" dirty="0"/>
        </a:p>
      </dsp:txBody>
      <dsp:txXfrm>
        <a:off x="0" y="407919"/>
        <a:ext cx="7632848" cy="722925"/>
      </dsp:txXfrm>
    </dsp:sp>
    <dsp:sp modelId="{0C2CFB52-4F2A-47DE-8F8A-AE5E433DD7D0}">
      <dsp:nvSpPr>
        <dsp:cNvPr id="0" name=""/>
        <dsp:cNvSpPr/>
      </dsp:nvSpPr>
      <dsp:spPr>
        <a:xfrm>
          <a:off x="381642" y="156999"/>
          <a:ext cx="5342993" cy="501840"/>
        </a:xfrm>
        <a:prstGeom prst="roundRect">
          <a:avLst/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november / december	</a:t>
          </a:r>
        </a:p>
      </dsp:txBody>
      <dsp:txXfrm>
        <a:off x="406140" y="181497"/>
        <a:ext cx="5293997" cy="452844"/>
      </dsp:txXfrm>
    </dsp:sp>
    <dsp:sp modelId="{BCC1D098-EA91-4550-9688-3A4C9CF8903F}">
      <dsp:nvSpPr>
        <dsp:cNvPr id="0" name=""/>
        <dsp:cNvSpPr/>
      </dsp:nvSpPr>
      <dsp:spPr>
        <a:xfrm>
          <a:off x="0" y="1473564"/>
          <a:ext cx="7632848" cy="9906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2394" tIns="354076" rIns="59239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700" kern="1200" dirty="0"/>
            <a:t>Adviezen vakdocenten 8 januari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700" kern="1200" dirty="0"/>
            <a:t>14 januari profielkeuze online; aanpassingen in het systeem tot 1 maart</a:t>
          </a:r>
        </a:p>
      </dsp:txBody>
      <dsp:txXfrm>
        <a:off x="0" y="1473564"/>
        <a:ext cx="7632848" cy="990675"/>
      </dsp:txXfrm>
    </dsp:sp>
    <dsp:sp modelId="{FE67C525-95EB-47A2-94CF-7B1F5C3EF4B9}">
      <dsp:nvSpPr>
        <dsp:cNvPr id="0" name=""/>
        <dsp:cNvSpPr/>
      </dsp:nvSpPr>
      <dsp:spPr>
        <a:xfrm>
          <a:off x="381642" y="1222644"/>
          <a:ext cx="5342993" cy="501840"/>
        </a:xfrm>
        <a:prstGeom prst="roundRect">
          <a:avLst/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januari</a:t>
          </a:r>
        </a:p>
      </dsp:txBody>
      <dsp:txXfrm>
        <a:off x="406140" y="1247142"/>
        <a:ext cx="5293997" cy="452844"/>
      </dsp:txXfrm>
    </dsp:sp>
    <dsp:sp modelId="{B6F1D7AB-6401-423C-960A-797BC7B720A5}">
      <dsp:nvSpPr>
        <dsp:cNvPr id="0" name=""/>
        <dsp:cNvSpPr/>
      </dsp:nvSpPr>
      <dsp:spPr>
        <a:xfrm>
          <a:off x="0" y="2806959"/>
          <a:ext cx="7632848" cy="722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2394" tIns="354076" rIns="59239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700" kern="1200" dirty="0"/>
            <a:t>Tekenen profielkeuzeformulier + evt. bespreken afstroom</a:t>
          </a:r>
        </a:p>
      </dsp:txBody>
      <dsp:txXfrm>
        <a:off x="0" y="2806959"/>
        <a:ext cx="7632848" cy="722925"/>
      </dsp:txXfrm>
    </dsp:sp>
    <dsp:sp modelId="{BAD67A9D-481B-4D5A-A346-10AD4930CE16}">
      <dsp:nvSpPr>
        <dsp:cNvPr id="0" name=""/>
        <dsp:cNvSpPr/>
      </dsp:nvSpPr>
      <dsp:spPr>
        <a:xfrm>
          <a:off x="381642" y="2556039"/>
          <a:ext cx="5342993" cy="501840"/>
        </a:xfrm>
        <a:prstGeom prst="roundRect">
          <a:avLst/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26 en 27 maart (MOL)</a:t>
          </a:r>
        </a:p>
      </dsp:txBody>
      <dsp:txXfrm>
        <a:off x="406140" y="2580537"/>
        <a:ext cx="5293997" cy="452844"/>
      </dsp:txXfrm>
    </dsp:sp>
    <dsp:sp modelId="{B04E16E4-6956-4E56-98FB-ADBFF441B935}">
      <dsp:nvSpPr>
        <dsp:cNvPr id="0" name=""/>
        <dsp:cNvSpPr/>
      </dsp:nvSpPr>
      <dsp:spPr>
        <a:xfrm>
          <a:off x="0" y="3872604"/>
          <a:ext cx="7632848" cy="722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2394" tIns="354076" rIns="59239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700" kern="1200" dirty="0"/>
            <a:t>Laatste wijzigingen vakkenpakket voor 4 havo met garantie </a:t>
          </a:r>
        </a:p>
      </dsp:txBody>
      <dsp:txXfrm>
        <a:off x="0" y="3872604"/>
        <a:ext cx="7632848" cy="722925"/>
      </dsp:txXfrm>
    </dsp:sp>
    <dsp:sp modelId="{C41979B3-CB30-4C70-9156-42FB286A5BA9}">
      <dsp:nvSpPr>
        <dsp:cNvPr id="0" name=""/>
        <dsp:cNvSpPr/>
      </dsp:nvSpPr>
      <dsp:spPr>
        <a:xfrm>
          <a:off x="381642" y="3621684"/>
          <a:ext cx="5342993" cy="501840"/>
        </a:xfrm>
        <a:prstGeom prst="roundRect">
          <a:avLst/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9 juli</a:t>
          </a:r>
        </a:p>
      </dsp:txBody>
      <dsp:txXfrm>
        <a:off x="406140" y="3646182"/>
        <a:ext cx="5293997" cy="452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C43217-10D8-4171-AAE9-625358DBD56B}" type="datetimeFigureOut">
              <a:rPr lang="nl-NL" smtClean="0"/>
              <a:t>18-12-2024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AF2069-E058-497C-B8A5-68CF8A5ED0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35586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3C31CF-9EF5-4233-916D-99B4C49FB32D}" type="datetimeFigureOut">
              <a:rPr lang="nl-NL" smtClean="0"/>
              <a:t>18-12-2024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C3F16-D110-4717-8E07-CEEB47C72EB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8820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C3F16-D110-4717-8E07-CEEB47C72EB5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7726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C3F16-D110-4717-8E07-CEEB47C72EB5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2700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C3F16-D110-4717-8E07-CEEB47C72EB5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32535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C3F16-D110-4717-8E07-CEEB47C72EB5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4452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633F0-E32C-456E-B956-D81F6058E5D5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6152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633F0-E32C-456E-B956-D81F6058E5D5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1745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C3F16-D110-4717-8E07-CEEB47C72EB5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151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C3F16-D110-4717-8E07-CEEB47C72EB5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10328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C3F16-D110-4717-8E07-CEEB47C72EB5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89311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C3F16-D110-4717-8E07-CEEB47C72EB5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08229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0BB23-3B35-987F-0C37-24A94A83A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6C980F0-1FD2-8DB0-A4E6-2B4B8CFDF7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F5ECDA2-FEB3-C8EF-78EE-6F9A2A5DF9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Symbol" panose="05050102010706020507" pitchFamily="18" charset="2"/>
              <a:buNone/>
            </a:pP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3602054-A801-4D34-F488-24D8EE19A3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633F0-E32C-456E-B956-D81F6058E5D5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02002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633F0-E32C-456E-B956-D81F6058E5D5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67929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C3F16-D110-4717-8E07-CEEB47C72EB5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77775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633F0-E32C-456E-B956-D81F6058E5D5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74571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C3F16-D110-4717-8E07-CEEB47C72EB5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26397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7391-BD57-4D60-9740-6D74040834FF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3907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C3F16-D110-4717-8E07-CEEB47C72EB5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85116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633F0-E32C-456E-B956-D81F6058E5D5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2742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ening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D468AFBE-B146-458B-A6A8-F99620668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94204" y="1697933"/>
            <a:ext cx="3955592" cy="298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AB9DE9D-3681-427F-87A2-BCDACF09E702}"/>
              </a:ext>
            </a:extLst>
          </p:cNvPr>
          <p:cNvGrpSpPr/>
          <p:nvPr/>
        </p:nvGrpSpPr>
        <p:grpSpPr>
          <a:xfrm>
            <a:off x="0" y="6390000"/>
            <a:ext cx="9144001" cy="468000"/>
            <a:chOff x="0" y="6390000"/>
            <a:chExt cx="12192001" cy="46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DBC0119-6528-4576-B73C-DA0DAB59D23D}"/>
                </a:ext>
              </a:extLst>
            </p:cNvPr>
            <p:cNvSpPr/>
            <p:nvPr userDrawn="1"/>
          </p:nvSpPr>
          <p:spPr>
            <a:xfrm>
              <a:off x="1" y="6390000"/>
              <a:ext cx="12192000" cy="46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 dirty="0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E16F12E-EEB7-4182-BEB7-8700B768ED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clrChange>
                <a:clrFrom>
                  <a:srgbClr val="373385"/>
                </a:clrFrom>
                <a:clrTo>
                  <a:srgbClr val="373385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91655"/>
              <a:ext cx="9144019" cy="466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187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6669A-5833-4C45-8500-34F42307E7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477966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5B5FBD-F4CF-4FFF-A47B-C6C962E8AF6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957641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Click to edit Master subtitle style</a:t>
            </a:r>
            <a:endParaRPr lang="nl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FAAD17-46DF-4F1D-BCB3-027EDFF1E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0088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B4AD20-ACA2-4593-8F58-4A047CF44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82768"/>
            <a:ext cx="9144000" cy="147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58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-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99C74A4D-0C63-48F2-B78D-DF8FF2A54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66669A-5833-4C45-8500-34F42307E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477966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5B5FBD-F4CF-4FFF-A47B-C6C962E8AF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957641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96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9C74A4D-0C63-48F2-B78D-DF8FF2A546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66669A-5833-4C45-8500-34F42307E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477966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5B5FBD-F4CF-4FFF-A47B-C6C962E8AF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957641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09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70410BB-DD3B-44DD-96EB-D0208E2D22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5382769"/>
            <a:ext cx="9144000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75852-514A-47A1-AD53-9B8C4AECA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8BA54-63F8-4932-88FC-AAA94901C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35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2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70410BB-DD3B-44DD-96EB-D0208E2D2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82768"/>
            <a:ext cx="9144000" cy="14752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75852-514A-47A1-AD53-9B8C4AECA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8BA54-63F8-4932-88FC-AAA94901C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40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70410BB-DD3B-44DD-96EB-D0208E2D22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" y="5382769"/>
            <a:ext cx="9143993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75852-514A-47A1-AD53-9B8C4AECA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8BA54-63F8-4932-88FC-AAA94901C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133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2 objecten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DCF45C9-3C72-4D45-BA8C-02A516350B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5382769"/>
            <a:ext cx="9144000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808DB0-0ADE-492D-814B-61D9DF6F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1CB3D-897D-46AD-9A08-F325ADCCF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E07FC-AF63-4642-9A55-D8ADF7820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18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2 objecten -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4F09EEC-A529-4598-BEE3-E580F3F64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82768"/>
            <a:ext cx="9144000" cy="14752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808DB0-0ADE-492D-814B-61D9DF6F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1CB3D-897D-46AD-9A08-F325ADCCF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E07FC-AF63-4642-9A55-D8ADF7820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322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2 objecten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7DC68BB-7388-4B31-A14E-CB2837B3C1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" y="5382769"/>
            <a:ext cx="9143993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808DB0-0ADE-492D-814B-61D9DF6F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1CB3D-897D-46AD-9A08-F325ADCCF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E07FC-AF63-4642-9A55-D8ADF7820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846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351F81-2F84-43B2-A734-AD9BCCBDD4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5382769"/>
            <a:ext cx="9144000" cy="147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444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 -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E2A596-4786-4A1A-B006-8BF02095F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82768"/>
            <a:ext cx="9144000" cy="147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99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7B66DA-C512-4E6B-AEA4-EDE20FCB85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" y="5382769"/>
            <a:ext cx="9143993" cy="147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46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pening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D468AFBE-B146-458B-A6A8-F99620668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94204" y="1697933"/>
            <a:ext cx="3955592" cy="298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AB9DE9D-3681-427F-87A2-BCDACF09E702}"/>
              </a:ext>
            </a:extLst>
          </p:cNvPr>
          <p:cNvGrpSpPr/>
          <p:nvPr/>
        </p:nvGrpSpPr>
        <p:grpSpPr>
          <a:xfrm>
            <a:off x="0" y="6390000"/>
            <a:ext cx="9144001" cy="468000"/>
            <a:chOff x="0" y="6390000"/>
            <a:chExt cx="12192001" cy="46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DBC0119-6528-4576-B73C-DA0DAB59D23D}"/>
                </a:ext>
              </a:extLst>
            </p:cNvPr>
            <p:cNvSpPr/>
            <p:nvPr userDrawn="1"/>
          </p:nvSpPr>
          <p:spPr>
            <a:xfrm>
              <a:off x="1" y="6390000"/>
              <a:ext cx="12192000" cy="46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 dirty="0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E16F12E-EEB7-4182-BEB7-8700B768ED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clrChange>
                <a:clrFrom>
                  <a:srgbClr val="373385"/>
                </a:clrFrom>
                <a:clrTo>
                  <a:srgbClr val="373385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91655"/>
              <a:ext cx="9144019" cy="466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16392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D468AFBE-B146-458B-A6A8-F99620668B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94204" y="1697933"/>
            <a:ext cx="3955592" cy="298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AB9DE9D-3681-427F-87A2-BCDACF09E702}"/>
              </a:ext>
            </a:extLst>
          </p:cNvPr>
          <p:cNvGrpSpPr/>
          <p:nvPr userDrawn="1"/>
        </p:nvGrpSpPr>
        <p:grpSpPr>
          <a:xfrm>
            <a:off x="0" y="6390000"/>
            <a:ext cx="9144001" cy="468000"/>
            <a:chOff x="0" y="6390000"/>
            <a:chExt cx="12192001" cy="46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DBC0119-6528-4576-B73C-DA0DAB59D23D}"/>
                </a:ext>
              </a:extLst>
            </p:cNvPr>
            <p:cNvSpPr/>
            <p:nvPr userDrawn="1"/>
          </p:nvSpPr>
          <p:spPr>
            <a:xfrm>
              <a:off x="1" y="6390000"/>
              <a:ext cx="12192000" cy="46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 dirty="0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E16F12E-EEB7-4182-BEB7-8700B768ED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clrChange>
                <a:clrFrom>
                  <a:srgbClr val="373385"/>
                </a:clrFrom>
                <a:clrTo>
                  <a:srgbClr val="373385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91655"/>
              <a:ext cx="9144019" cy="466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7604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6669A-5833-4C45-8500-34F42307E7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477966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5B5FBD-F4CF-4FFF-A47B-C6C962E8AF6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957641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Click to edit Master subtitle style</a:t>
            </a:r>
            <a:endParaRPr lang="nl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FAAD17-46DF-4F1D-BCB3-027EDFF1EA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10088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B4AD20-ACA2-4593-8F58-4A047CF448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382768"/>
            <a:ext cx="9144000" cy="147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621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-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99C74A4D-0C63-48F2-B78D-DF8FF2A546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66669A-5833-4C45-8500-34F42307E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477966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5B5FBD-F4CF-4FFF-A47B-C6C962E8AF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957641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28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9C74A4D-0C63-48F2-B78D-DF8FF2A546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66669A-5833-4C45-8500-34F42307E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477966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5B5FBD-F4CF-4FFF-A47B-C6C962E8AF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957641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40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70410BB-DD3B-44DD-96EB-D0208E2D22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5382769"/>
            <a:ext cx="9144000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75852-514A-47A1-AD53-9B8C4AECA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8BA54-63F8-4932-88FC-AAA94901C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56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2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70410BB-DD3B-44DD-96EB-D0208E2D22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382768"/>
            <a:ext cx="9144000" cy="14752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75852-514A-47A1-AD53-9B8C4AECA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8BA54-63F8-4932-88FC-AAA94901C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8174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70410BB-DD3B-44DD-96EB-D0208E2D22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" y="5382769"/>
            <a:ext cx="9143993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75852-514A-47A1-AD53-9B8C4AECA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8BA54-63F8-4932-88FC-AAA94901C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80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2 objecten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DCF45C9-3C72-4D45-BA8C-02A516350B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5382769"/>
            <a:ext cx="9144000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808DB0-0ADE-492D-814B-61D9DF6F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1CB3D-897D-46AD-9A08-F325ADCCF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E07FC-AF63-4642-9A55-D8ADF7820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37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2 objecten -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4F09EEC-A529-4598-BEE3-E580F3F640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382768"/>
            <a:ext cx="9144000" cy="14752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808DB0-0ADE-492D-814B-61D9DF6F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1CB3D-897D-46AD-9A08-F325ADCCF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E07FC-AF63-4642-9A55-D8ADF7820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268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2 objecten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7DC68BB-7388-4B31-A14E-CB2837B3C1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" y="5382769"/>
            <a:ext cx="9143993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808DB0-0ADE-492D-814B-61D9DF6F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1CB3D-897D-46AD-9A08-F325ADCCF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E07FC-AF63-4642-9A55-D8ADF7820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651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351F81-2F84-43B2-A734-AD9BCCBDD4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5382769"/>
            <a:ext cx="9144000" cy="147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897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 -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E2A596-4786-4A1A-B006-8BF02095F0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382768"/>
            <a:ext cx="9144000" cy="147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0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7B66DA-C512-4E6B-AEA4-EDE20FCB85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" y="5382769"/>
            <a:ext cx="9143993" cy="147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52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CF70E6-3AB3-4731-9274-0256AC410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7D51E-3C6D-4796-925A-686DCFB66A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F88F6-3708-44D1-88E7-09D0C81D9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fld id="{4427C985-B5C7-4F13-AE88-7ED5554F6185}" type="datetimeFigureOut">
              <a:rPr lang="nl-NL" smtClean="0"/>
              <a:pPr/>
              <a:t>18-12-2024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89699-1C18-40DD-9834-CCBFA1C87E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E90D4-289C-496B-B67B-C00333DDA5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C7D4E05-D4BD-4579-A366-6BA6947A33AC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1367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CF70E6-3AB3-4731-9274-0256AC410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7D51E-3C6D-4796-925A-686DCFB66A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F88F6-3708-44D1-88E7-09D0C81D9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fld id="{5BCBB6DF-AAA4-47DE-9D3A-1FB0CEA8B434}" type="datetimeFigureOut">
              <a:rPr lang="nl-NL" smtClean="0"/>
              <a:pPr/>
              <a:t>18-12-2024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89699-1C18-40DD-9834-CCBFA1C87E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E90D4-289C-496B-B67B-C00333DDA5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F9002BA-F571-4BA6-86F5-DE906CDBC488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15181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mailto:a.filius@schoter.nl" TargetMode="Externa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075" y="3109633"/>
            <a:ext cx="5868144" cy="2807257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" y="212572"/>
            <a:ext cx="8229600" cy="1143000"/>
          </a:xfrm>
        </p:spPr>
        <p:txBody>
          <a:bodyPr>
            <a:noAutofit/>
          </a:bodyPr>
          <a:lstStyle/>
          <a:p>
            <a:r>
              <a:rPr lang="nl-NL" sz="3200" dirty="0"/>
              <a:t>Lotte van Houten</a:t>
            </a:r>
            <a:br>
              <a:rPr lang="nl-NL" sz="3200" dirty="0"/>
            </a:br>
            <a:r>
              <a:rPr lang="nl-NL" sz="3200" dirty="0"/>
              <a:t>Decaan mavo, havo, vwo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683568" y="1700808"/>
            <a:ext cx="8003232" cy="3129211"/>
          </a:xfrm>
        </p:spPr>
        <p:txBody>
          <a:bodyPr/>
          <a:lstStyle/>
          <a:p>
            <a:pPr marL="0" indent="0" algn="ctr">
              <a:buNone/>
            </a:pPr>
            <a:r>
              <a:rPr lang="nl-NL" sz="6000" b="1" dirty="0"/>
              <a:t>Profielkeuze 3 havo</a:t>
            </a:r>
          </a:p>
          <a:p>
            <a:pPr>
              <a:buNone/>
            </a:pPr>
            <a:endParaRPr lang="nl-NL" dirty="0"/>
          </a:p>
          <a:p>
            <a:pPr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060163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Vanavond</a:t>
            </a:r>
            <a:endParaRPr lang="nl-NL" b="1" dirty="0"/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200639" y="1417638"/>
            <a:ext cx="7427168" cy="4425355"/>
          </a:xfrm>
        </p:spPr>
        <p:txBody>
          <a:bodyPr>
            <a:normAutofit/>
          </a:bodyPr>
          <a:lstStyle/>
          <a:p>
            <a:r>
              <a:rPr lang="nl-NL" sz="2800" dirty="0"/>
              <a:t>Uitleg profielen</a:t>
            </a:r>
          </a:p>
          <a:p>
            <a:r>
              <a:rPr lang="nl-NL" sz="2800" dirty="0"/>
              <a:t>Keuzeproces</a:t>
            </a:r>
          </a:p>
          <a:p>
            <a:r>
              <a:rPr lang="nl-NL" sz="2800" dirty="0"/>
              <a:t>Tijdpad</a:t>
            </a:r>
          </a:p>
          <a:p>
            <a:r>
              <a:rPr lang="nl-NL" sz="2800"/>
              <a:t>Pilot 3H ‘2 </a:t>
            </a:r>
            <a:r>
              <a:rPr lang="nl-NL" sz="2800" dirty="0"/>
              <a:t>vakken laten vallen’</a:t>
            </a:r>
          </a:p>
          <a:p>
            <a:r>
              <a:rPr lang="nl-NL" sz="2800" dirty="0"/>
              <a:t>Bevorderingsnormen </a:t>
            </a:r>
          </a:p>
          <a:p>
            <a:r>
              <a:rPr lang="nl-NL" sz="2800" dirty="0"/>
              <a:t>Online profielkeuze invullen op 14 januari</a:t>
            </a:r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7935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683568" y="1700808"/>
            <a:ext cx="8003232" cy="3129211"/>
          </a:xfrm>
        </p:spPr>
        <p:txBody>
          <a:bodyPr/>
          <a:lstStyle/>
          <a:p>
            <a:pPr>
              <a:buNone/>
            </a:pPr>
            <a:endParaRPr lang="nl-NL"/>
          </a:p>
          <a:p>
            <a:pPr>
              <a:buNone/>
            </a:pPr>
            <a:endParaRPr lang="nl-NL"/>
          </a:p>
        </p:txBody>
      </p:sp>
      <p:sp>
        <p:nvSpPr>
          <p:cNvPr id="5" name="Tijdelijke aanduiding voor inhoud 1"/>
          <p:cNvSpPr txBox="1">
            <a:spLocks/>
          </p:cNvSpPr>
          <p:nvPr/>
        </p:nvSpPr>
        <p:spPr>
          <a:xfrm>
            <a:off x="1475656" y="1752568"/>
            <a:ext cx="9108504" cy="46395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	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299" y="2121294"/>
            <a:ext cx="8425402" cy="2615411"/>
          </a:xfrm>
          <a:prstGeom prst="rect">
            <a:avLst/>
          </a:prstGeom>
        </p:spPr>
      </p:pic>
      <p:sp>
        <p:nvSpPr>
          <p:cNvPr id="7" name="Titel 5">
            <a:extLst>
              <a:ext uri="{FF2B5EF4-FFF2-40B4-BE49-F238E27FC236}">
                <a16:creationId xmlns:a16="http://schemas.microsoft.com/office/drawing/2014/main" id="{3176FA53-7071-4130-9292-FE69F6B49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335959"/>
            <a:ext cx="6549692" cy="892646"/>
          </a:xfrm>
        </p:spPr>
        <p:txBody>
          <a:bodyPr>
            <a:normAutofit/>
          </a:bodyPr>
          <a:lstStyle/>
          <a:p>
            <a:r>
              <a:rPr lang="nl-NL" dirty="0"/>
              <a:t>Profielen havo </a:t>
            </a:r>
          </a:p>
        </p:txBody>
      </p:sp>
    </p:spTree>
    <p:extLst>
      <p:ext uri="{BB962C8B-B14F-4D97-AF65-F5344CB8AC3E}">
        <p14:creationId xmlns:p14="http://schemas.microsoft.com/office/powerpoint/2010/main" val="24551571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7886700" cy="1325563"/>
          </a:xfrm>
        </p:spPr>
        <p:txBody>
          <a:bodyPr/>
          <a:lstStyle/>
          <a:p>
            <a:pPr algn="ctr"/>
            <a:r>
              <a:rPr lang="nl-NL" b="1" dirty="0"/>
              <a:t>Opbouw van de profielen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4294967295"/>
          </p:nvPr>
        </p:nvSpPr>
        <p:spPr>
          <a:xfrm>
            <a:off x="1644650" y="1773238"/>
            <a:ext cx="7499350" cy="4137025"/>
          </a:xfrm>
        </p:spPr>
        <p:txBody>
          <a:bodyPr/>
          <a:lstStyle/>
          <a:p>
            <a:r>
              <a:rPr lang="nl-NL" sz="2800" dirty="0"/>
              <a:t>Gemeenschappelijk deel	</a:t>
            </a:r>
            <a:r>
              <a:rPr lang="nl-NL" sz="2000" dirty="0"/>
              <a:t>2 examenvakken</a:t>
            </a:r>
            <a:endParaRPr lang="nl-NL" sz="2800" dirty="0"/>
          </a:p>
          <a:p>
            <a:r>
              <a:rPr lang="nl-NL" sz="2800" dirty="0"/>
              <a:t>Profielvakken 			</a:t>
            </a:r>
            <a:r>
              <a:rPr lang="nl-NL" sz="2000" dirty="0"/>
              <a:t>3 of 4 examenvakken</a:t>
            </a:r>
            <a:endParaRPr lang="nl-NL" sz="2800" dirty="0"/>
          </a:p>
          <a:p>
            <a:r>
              <a:rPr lang="nl-NL" sz="2800" dirty="0"/>
              <a:t>Profielkeuzevakken		</a:t>
            </a:r>
            <a:r>
              <a:rPr lang="nl-NL" sz="2000" dirty="0"/>
              <a:t>0 of 1 examenvak</a:t>
            </a:r>
            <a:endParaRPr lang="nl-NL" sz="2800" dirty="0"/>
          </a:p>
          <a:p>
            <a:r>
              <a:rPr lang="nl-NL" sz="2800" dirty="0"/>
              <a:t>Keuze examenvakken		</a:t>
            </a:r>
            <a:r>
              <a:rPr lang="nl-NL" sz="2000" dirty="0"/>
              <a:t>1 examenvak</a:t>
            </a:r>
            <a:endParaRPr lang="nl-NL" sz="2800" dirty="0"/>
          </a:p>
          <a:p>
            <a:r>
              <a:rPr lang="nl-NL" sz="2800" dirty="0"/>
              <a:t>Vrije deel				</a:t>
            </a:r>
            <a:r>
              <a:rPr lang="nl-NL" sz="2000" dirty="0"/>
              <a:t>0 examenvakken</a:t>
            </a:r>
            <a:endParaRPr lang="nl-NL" sz="2800" dirty="0"/>
          </a:p>
          <a:p>
            <a:r>
              <a:rPr lang="nl-NL" sz="2800" dirty="0"/>
              <a:t>Evt. extra examenvak 		</a:t>
            </a:r>
            <a:r>
              <a:rPr lang="nl-NL" sz="2000" u="sng" dirty="0"/>
              <a:t>0 of 1 examenvak</a:t>
            </a:r>
            <a:endParaRPr lang="nl-NL" sz="2800" u="sng" dirty="0"/>
          </a:p>
          <a:p>
            <a:pPr marL="3657600" lvl="8" indent="0">
              <a:buNone/>
            </a:pPr>
            <a:r>
              <a:rPr lang="nl-NL" dirty="0"/>
              <a:t>	7 of 8 examenvakken</a:t>
            </a:r>
          </a:p>
          <a:p>
            <a:pPr marL="3657600" lvl="8" indent="0">
              <a:buNone/>
            </a:pPr>
            <a:endParaRPr lang="nl-NL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nl-NL" b="1" dirty="0"/>
              <a:t>		Gemeenschappelijk deel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4294967295"/>
          </p:nvPr>
        </p:nvSpPr>
        <p:spPr>
          <a:xfrm>
            <a:off x="1716088" y="1700213"/>
            <a:ext cx="7427912" cy="4425950"/>
          </a:xfrm>
        </p:spPr>
        <p:txBody>
          <a:bodyPr>
            <a:normAutofit/>
          </a:bodyPr>
          <a:lstStyle/>
          <a:p>
            <a:r>
              <a:rPr lang="nl-NL" sz="2800" b="1" dirty="0"/>
              <a:t>Nederlands</a:t>
            </a:r>
          </a:p>
          <a:p>
            <a:r>
              <a:rPr lang="nl-NL" sz="2800" b="1" dirty="0"/>
              <a:t>Engels</a:t>
            </a:r>
          </a:p>
          <a:p>
            <a:r>
              <a:rPr lang="nl-NL" sz="2800" dirty="0"/>
              <a:t>Lichamelijke opvoeding</a:t>
            </a:r>
          </a:p>
          <a:p>
            <a:r>
              <a:rPr lang="nl-NL" sz="2800" dirty="0"/>
              <a:t>CKV (4 havo)</a:t>
            </a:r>
          </a:p>
          <a:p>
            <a:r>
              <a:rPr lang="nl-NL" sz="2800" dirty="0"/>
              <a:t>Maatschappijleer (4 havo)</a:t>
            </a:r>
          </a:p>
          <a:p>
            <a:r>
              <a:rPr lang="nl-NL" sz="2800" dirty="0"/>
              <a:t>Profielwerkstuk (5 havo)</a:t>
            </a:r>
          </a:p>
          <a:p>
            <a:endParaRPr lang="nl-NL" sz="2800" dirty="0"/>
          </a:p>
          <a:p>
            <a:pPr marL="0" indent="0">
              <a:buNone/>
            </a:pPr>
            <a:r>
              <a:rPr lang="nl-NL" sz="1800" dirty="0"/>
              <a:t>Het gemeenschappelijk deel is voor elk profiel hetzelfde </a:t>
            </a:r>
          </a:p>
          <a:p>
            <a:pPr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45770" y="-109204"/>
            <a:ext cx="7886700" cy="1325563"/>
          </a:xfrm>
        </p:spPr>
        <p:txBody>
          <a:bodyPr>
            <a:normAutofit/>
          </a:bodyPr>
          <a:lstStyle/>
          <a:p>
            <a:r>
              <a:rPr lang="nl-NL" b="1" dirty="0"/>
              <a:t>Natuur &amp; Techniek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894420" y="1380820"/>
            <a:ext cx="7355160" cy="5112568"/>
          </a:xfrm>
        </p:spPr>
        <p:txBody>
          <a:bodyPr>
            <a:normAutofit/>
          </a:bodyPr>
          <a:lstStyle/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None/>
            </a:pPr>
            <a:r>
              <a:rPr lang="nl-NL" sz="2800" b="1" dirty="0">
                <a:solidFill>
                  <a:prstClr val="black"/>
                </a:solidFill>
              </a:rPr>
              <a:t>Voor wie?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800" dirty="0">
                <a:solidFill>
                  <a:prstClr val="black"/>
                </a:solidFill>
              </a:rPr>
              <a:t>Interesse in natuurwetenschap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800" dirty="0">
                <a:solidFill>
                  <a:prstClr val="black"/>
                </a:solidFill>
              </a:rPr>
              <a:t>Ruimtelijk inzicht 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800" dirty="0">
                <a:solidFill>
                  <a:prstClr val="black"/>
                </a:solidFill>
              </a:rPr>
              <a:t>Analytisch denkvermogen </a:t>
            </a:r>
          </a:p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None/>
            </a:pPr>
            <a:endParaRPr lang="nl-NL" sz="2800" dirty="0">
              <a:solidFill>
                <a:prstClr val="black"/>
              </a:solidFill>
            </a:endParaRPr>
          </a:p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None/>
            </a:pPr>
            <a:r>
              <a:rPr lang="nl-NL" sz="2800" b="1" dirty="0">
                <a:solidFill>
                  <a:prstClr val="black"/>
                </a:solidFill>
              </a:rPr>
              <a:t>Wat kun je ermee?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800" dirty="0">
                <a:solidFill>
                  <a:prstClr val="black"/>
                </a:solidFill>
              </a:rPr>
              <a:t>Techniek 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800" dirty="0">
                <a:solidFill>
                  <a:prstClr val="black"/>
                </a:solidFill>
              </a:rPr>
              <a:t>Onderzoek en ontwerp  </a:t>
            </a:r>
          </a:p>
          <a:p>
            <a:pPr lvl="8">
              <a:buNone/>
            </a:pPr>
            <a:endParaRPr lang="nl-NL" sz="1300" dirty="0">
              <a:solidFill>
                <a:schemeClr val="accent2"/>
              </a:solidFill>
            </a:endParaRPr>
          </a:p>
        </p:txBody>
      </p:sp>
      <p:pic>
        <p:nvPicPr>
          <p:cNvPr id="5" name="Picture 2" descr="https://profielkeuze.qompas.nl/content/images/gui/profielen/profiel1blau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613" y="3937104"/>
            <a:ext cx="3528392" cy="170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011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300696" y="-155025"/>
            <a:ext cx="7886700" cy="1325563"/>
          </a:xfrm>
        </p:spPr>
        <p:txBody>
          <a:bodyPr/>
          <a:lstStyle/>
          <a:p>
            <a:r>
              <a:rPr lang="nl-NL" b="1" dirty="0"/>
              <a:t>Natuur &amp; Techniek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511084" y="1019163"/>
            <a:ext cx="7139136" cy="481967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NL" sz="2600" b="1" dirty="0"/>
              <a:t>Profielvakken</a:t>
            </a:r>
          </a:p>
          <a:p>
            <a:r>
              <a:rPr lang="nl-NL" sz="2600" dirty="0">
                <a:solidFill>
                  <a:srgbClr val="0070C0"/>
                </a:solidFill>
              </a:rPr>
              <a:t>Wiskunde B</a:t>
            </a:r>
          </a:p>
          <a:p>
            <a:r>
              <a:rPr lang="nl-NL" sz="2600" dirty="0">
                <a:solidFill>
                  <a:srgbClr val="0070C0"/>
                </a:solidFill>
              </a:rPr>
              <a:t>Natuurkunde</a:t>
            </a:r>
          </a:p>
          <a:p>
            <a:r>
              <a:rPr lang="nl-NL" sz="2600" dirty="0">
                <a:solidFill>
                  <a:srgbClr val="0070C0"/>
                </a:solidFill>
              </a:rPr>
              <a:t>Scheikunde</a:t>
            </a:r>
          </a:p>
          <a:p>
            <a:r>
              <a:rPr lang="nl-NL" sz="2600" dirty="0">
                <a:solidFill>
                  <a:srgbClr val="0070C0"/>
                </a:solidFill>
              </a:rPr>
              <a:t>Biologie</a:t>
            </a:r>
            <a:endParaRPr lang="nl-NL" sz="2600" b="1" dirty="0"/>
          </a:p>
          <a:p>
            <a:pPr marL="0" indent="0">
              <a:buNone/>
            </a:pPr>
            <a:r>
              <a:rPr lang="nl-NL" sz="2600" b="1" dirty="0"/>
              <a:t>Keuze examenvakken (1 keuze)</a:t>
            </a:r>
          </a:p>
          <a:p>
            <a:r>
              <a:rPr lang="nl-NL" sz="2600" dirty="0"/>
              <a:t>Economie</a:t>
            </a:r>
          </a:p>
          <a:p>
            <a:r>
              <a:rPr lang="nl-NL" sz="2600" dirty="0"/>
              <a:t>Bedrijfseconomie</a:t>
            </a:r>
          </a:p>
          <a:p>
            <a:r>
              <a:rPr lang="nl-NL" sz="2600" dirty="0"/>
              <a:t>Aardrijkskunde</a:t>
            </a:r>
          </a:p>
          <a:p>
            <a:r>
              <a:rPr lang="nl-NL" sz="2600" dirty="0">
                <a:solidFill>
                  <a:srgbClr val="7030A0"/>
                </a:solidFill>
              </a:rPr>
              <a:t>Bewegen, sport en maatschappij (</a:t>
            </a:r>
            <a:r>
              <a:rPr lang="nl-NL" sz="2600" dirty="0" err="1">
                <a:solidFill>
                  <a:srgbClr val="7030A0"/>
                </a:solidFill>
              </a:rPr>
              <a:t>bsm</a:t>
            </a:r>
            <a:r>
              <a:rPr lang="nl-NL" sz="2600" dirty="0">
                <a:solidFill>
                  <a:srgbClr val="7030A0"/>
                </a:solidFill>
              </a:rPr>
              <a:t>)</a:t>
            </a:r>
          </a:p>
          <a:p>
            <a:r>
              <a:rPr lang="nl-NL" sz="2600" dirty="0">
                <a:solidFill>
                  <a:srgbClr val="7030A0"/>
                </a:solidFill>
              </a:rPr>
              <a:t>Kunst (drama)</a:t>
            </a:r>
          </a:p>
          <a:p>
            <a:r>
              <a:rPr lang="nl-NL" sz="2600" dirty="0">
                <a:solidFill>
                  <a:srgbClr val="7030A0"/>
                </a:solidFill>
              </a:rPr>
              <a:t>Kunst (beeldende vorming)</a:t>
            </a:r>
            <a:r>
              <a:rPr lang="nl-NL" sz="2600" dirty="0"/>
              <a:t> </a:t>
            </a:r>
          </a:p>
          <a:p>
            <a:pPr>
              <a:buNone/>
            </a:pPr>
            <a:r>
              <a:rPr lang="nl-NL" sz="2600" dirty="0">
                <a:solidFill>
                  <a:schemeClr val="accent2"/>
                </a:solidFill>
              </a:rPr>
              <a:t>					         </a:t>
            </a:r>
            <a:r>
              <a:rPr lang="nl-NL" sz="2600" i="1" dirty="0">
                <a:solidFill>
                  <a:srgbClr val="0070C0"/>
                </a:solidFill>
              </a:rPr>
              <a:t>Ook profiel N&amp;G!</a:t>
            </a:r>
          </a:p>
          <a:p>
            <a:pPr>
              <a:buNone/>
            </a:pPr>
            <a:r>
              <a:rPr lang="nl-NL" sz="2600" dirty="0">
                <a:solidFill>
                  <a:srgbClr val="0070C0"/>
                </a:solidFill>
              </a:rPr>
              <a:t>					     </a:t>
            </a:r>
            <a:r>
              <a:rPr lang="nl-NL" sz="2600" i="1" dirty="0">
                <a:solidFill>
                  <a:srgbClr val="7030A0"/>
                </a:solidFill>
              </a:rPr>
              <a:t> Paars: max. 1 in profiel</a:t>
            </a:r>
            <a:endParaRPr lang="nl-NL" sz="2600" dirty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Ø"/>
            </a:pPr>
            <a:endParaRPr lang="nl-NL" sz="2400" b="1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A4875E6-DA6F-4D33-FDE2-490D7A836B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9312" y="507757"/>
            <a:ext cx="2651990" cy="47491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 idx="4294967295"/>
          </p:nvPr>
        </p:nvSpPr>
        <p:spPr>
          <a:xfrm>
            <a:off x="457200" y="259146"/>
            <a:ext cx="8229600" cy="1143000"/>
          </a:xfrm>
        </p:spPr>
        <p:txBody>
          <a:bodyPr/>
          <a:lstStyle/>
          <a:p>
            <a:r>
              <a:rPr lang="nl-NL" b="1" dirty="0"/>
              <a:t>Wiskunde A en B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C22234AE-601C-4007-BDA9-B78466F103D6}"/>
              </a:ext>
            </a:extLst>
          </p:cNvPr>
          <p:cNvSpPr txBox="1"/>
          <p:nvPr/>
        </p:nvSpPr>
        <p:spPr>
          <a:xfrm>
            <a:off x="1115616" y="1402146"/>
            <a:ext cx="6696744" cy="4134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b="1" dirty="0">
                <a:solidFill>
                  <a:prstClr val="black"/>
                </a:solidFill>
              </a:rPr>
              <a:t>Wiskunde A</a:t>
            </a:r>
          </a:p>
          <a:p>
            <a:pPr marL="342900" indent="-34290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Leert wiskunde koppelen aan wereld om je heen</a:t>
            </a:r>
          </a:p>
          <a:p>
            <a:pPr marL="342900" indent="-34290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Focus op statistiek en toegepaste analyse 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</a:pPr>
            <a:endParaRPr lang="nl-NL" sz="2400" b="1" dirty="0">
              <a:solidFill>
                <a:prstClr val="black"/>
              </a:solidFill>
            </a:endParaRPr>
          </a:p>
          <a:p>
            <a:pPr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b="1" dirty="0">
                <a:solidFill>
                  <a:prstClr val="black"/>
                </a:solidFill>
              </a:rPr>
              <a:t>Wiskunde B</a:t>
            </a:r>
          </a:p>
          <a:p>
            <a:pPr marL="342900" indent="-34290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Leert de variant van wiskunde voor bètastudies (vaak geen eis op het hbo)</a:t>
            </a:r>
          </a:p>
          <a:p>
            <a:pPr marL="342900" indent="-34290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Focus op grafieken, algebra, formules, vergelijkingen</a:t>
            </a:r>
          </a:p>
          <a:p>
            <a:pPr marL="342900" indent="-34290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Wiskunde B-programma na kerstvakantie: min 6,0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3D613F6A-0D92-D363-4C79-CC07A722A0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1289" y="581447"/>
            <a:ext cx="3601043" cy="73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214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00783" y="-177167"/>
            <a:ext cx="7886700" cy="1325563"/>
          </a:xfrm>
        </p:spPr>
        <p:txBody>
          <a:bodyPr/>
          <a:lstStyle/>
          <a:p>
            <a:r>
              <a:rPr lang="nl-NL" b="1" dirty="0"/>
              <a:t>Natuur &amp; Gezondheid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403648" y="1417638"/>
            <a:ext cx="7931224" cy="517971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2400" b="1" dirty="0"/>
          </a:p>
          <a:p>
            <a:pPr>
              <a:buFont typeface="Wingdings" pitchFamily="2" charset="2"/>
              <a:buChar char="Ø"/>
            </a:pPr>
            <a:endParaRPr lang="nl-NL" sz="2400" b="1" dirty="0"/>
          </a:p>
        </p:txBody>
      </p:sp>
      <p:sp>
        <p:nvSpPr>
          <p:cNvPr id="5" name="Tekstvak 4"/>
          <p:cNvSpPr txBox="1"/>
          <p:nvPr/>
        </p:nvSpPr>
        <p:spPr>
          <a:xfrm>
            <a:off x="608446" y="1386432"/>
            <a:ext cx="7886699" cy="3904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b="1" dirty="0">
                <a:solidFill>
                  <a:prstClr val="black"/>
                </a:solidFill>
              </a:rPr>
              <a:t>Voor wie?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Interesse in medische wereld of natuur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Goed in exacte vakken 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Werken met mensen, dieren of planten </a:t>
            </a:r>
          </a:p>
          <a:p>
            <a:pPr lvl="0" defTabSz="685800">
              <a:lnSpc>
                <a:spcPct val="90000"/>
              </a:lnSpc>
              <a:spcBef>
                <a:spcPts val="750"/>
              </a:spcBef>
            </a:pPr>
            <a:endParaRPr lang="nl-NL" sz="2400" dirty="0">
              <a:solidFill>
                <a:prstClr val="black"/>
              </a:solidFill>
            </a:endParaRPr>
          </a:p>
          <a:p>
            <a:pPr lvl="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b="1" dirty="0">
                <a:solidFill>
                  <a:prstClr val="black"/>
                </a:solidFill>
              </a:rPr>
              <a:t>Wat kun je ermee?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Gezondheidszorg (let op: voor geneeskunde + natuurkunde)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Voeding 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Landschapsinrichting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F43A7B6-D306-2A83-AFDF-2BD1DC897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1929" y="4659261"/>
            <a:ext cx="3542083" cy="1713124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C694E77B-8CF5-C3EE-866B-A15690F24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0540" y="522381"/>
            <a:ext cx="2206943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56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716016" y="-171400"/>
            <a:ext cx="7886700" cy="1325563"/>
          </a:xfrm>
        </p:spPr>
        <p:txBody>
          <a:bodyPr>
            <a:normAutofit/>
          </a:bodyPr>
          <a:lstStyle/>
          <a:p>
            <a:r>
              <a:rPr lang="nl-NL" b="1" dirty="0"/>
              <a:t>Natuur &amp; Gezondheid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710048" y="872716"/>
            <a:ext cx="7355160" cy="511256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l-NL" sz="2900" b="1" dirty="0"/>
              <a:t>Profielvakken</a:t>
            </a:r>
          </a:p>
          <a:p>
            <a:r>
              <a:rPr lang="nl-NL" sz="2900" dirty="0"/>
              <a:t>Wiskunde A of </a:t>
            </a:r>
            <a:r>
              <a:rPr lang="nl-NL" sz="2900" dirty="0">
                <a:solidFill>
                  <a:srgbClr val="0070C0"/>
                </a:solidFill>
              </a:rPr>
              <a:t>wiskunde B</a:t>
            </a:r>
          </a:p>
          <a:p>
            <a:r>
              <a:rPr lang="nl-NL" sz="2900" dirty="0"/>
              <a:t>Biologie</a:t>
            </a:r>
          </a:p>
          <a:p>
            <a:r>
              <a:rPr lang="nl-NL" sz="2900" dirty="0"/>
              <a:t>Scheikunde</a:t>
            </a:r>
          </a:p>
          <a:p>
            <a:pPr marL="0" indent="0">
              <a:buNone/>
            </a:pPr>
            <a:r>
              <a:rPr lang="nl-NL" sz="2900" b="1" dirty="0"/>
              <a:t>Profielkeuzevakken (1 keuze)</a:t>
            </a:r>
          </a:p>
          <a:p>
            <a:r>
              <a:rPr lang="nl-NL" sz="2900" dirty="0">
                <a:solidFill>
                  <a:srgbClr val="0070C0"/>
                </a:solidFill>
              </a:rPr>
              <a:t>Natuurkunde</a:t>
            </a:r>
          </a:p>
          <a:p>
            <a:r>
              <a:rPr lang="nl-NL" sz="2900" dirty="0"/>
              <a:t>Aardrijkskunde</a:t>
            </a:r>
          </a:p>
          <a:p>
            <a:pPr marL="0" indent="0">
              <a:buNone/>
            </a:pPr>
            <a:r>
              <a:rPr lang="nl-NL" sz="2900" b="1" dirty="0"/>
              <a:t>Keuze examenvakken (1 keuze)</a:t>
            </a:r>
          </a:p>
          <a:p>
            <a:r>
              <a:rPr lang="nl-NL" sz="2900" dirty="0"/>
              <a:t>Natuurkunde</a:t>
            </a:r>
          </a:p>
          <a:p>
            <a:r>
              <a:rPr lang="nl-NL" sz="2900" dirty="0"/>
              <a:t>Aardrijkskunde</a:t>
            </a:r>
          </a:p>
          <a:p>
            <a:r>
              <a:rPr lang="nl-NL" sz="2900" dirty="0"/>
              <a:t>Economie</a:t>
            </a:r>
          </a:p>
          <a:p>
            <a:r>
              <a:rPr lang="nl-NL" sz="2900" dirty="0"/>
              <a:t>Bedrijfseconomie</a:t>
            </a:r>
          </a:p>
          <a:p>
            <a:r>
              <a:rPr lang="nl-NL" sz="2900" dirty="0">
                <a:solidFill>
                  <a:srgbClr val="7030A0"/>
                </a:solidFill>
              </a:rPr>
              <a:t>Bewegen, sport en maatschappij (</a:t>
            </a:r>
            <a:r>
              <a:rPr lang="nl-NL" sz="2900" dirty="0" err="1">
                <a:solidFill>
                  <a:srgbClr val="7030A0"/>
                </a:solidFill>
              </a:rPr>
              <a:t>bsm</a:t>
            </a:r>
            <a:r>
              <a:rPr lang="nl-NL" sz="2900" dirty="0">
                <a:solidFill>
                  <a:srgbClr val="7030A0"/>
                </a:solidFill>
              </a:rPr>
              <a:t>)</a:t>
            </a:r>
          </a:p>
          <a:p>
            <a:r>
              <a:rPr lang="nl-NL" sz="2900" dirty="0">
                <a:solidFill>
                  <a:srgbClr val="7030A0"/>
                </a:solidFill>
              </a:rPr>
              <a:t>Kunst (drama)</a:t>
            </a:r>
          </a:p>
          <a:p>
            <a:r>
              <a:rPr lang="nl-NL" sz="2900" dirty="0">
                <a:solidFill>
                  <a:srgbClr val="7030A0"/>
                </a:solidFill>
              </a:rPr>
              <a:t>Kunst (beeldende vorming) </a:t>
            </a:r>
          </a:p>
          <a:p>
            <a:pPr>
              <a:buNone/>
            </a:pPr>
            <a:r>
              <a:rPr lang="nl-NL" sz="2900" dirty="0">
                <a:solidFill>
                  <a:schemeClr val="accent2"/>
                </a:solidFill>
              </a:rPr>
              <a:t>                                    </a:t>
            </a:r>
            <a:r>
              <a:rPr lang="nl-NL" sz="2900" dirty="0">
                <a:solidFill>
                  <a:srgbClr val="0070C0"/>
                </a:solidFill>
              </a:rPr>
              <a:t>Beide gekozen? Ook profiel N&amp;T!</a:t>
            </a:r>
          </a:p>
          <a:p>
            <a:pPr lvl="8">
              <a:buNone/>
            </a:pPr>
            <a:endParaRPr lang="nl-NL" sz="1300" dirty="0">
              <a:solidFill>
                <a:schemeClr val="accent2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5B0CB9B-53FB-1BBF-12CB-D5599A54F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1695941"/>
            <a:ext cx="3856372" cy="18498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978241" y="-279767"/>
            <a:ext cx="7886700" cy="1325563"/>
          </a:xfrm>
        </p:spPr>
        <p:txBody>
          <a:bodyPr/>
          <a:lstStyle/>
          <a:p>
            <a:r>
              <a:rPr lang="nl-NL" b="1" dirty="0"/>
              <a:t>Economie &amp; Maatschappij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730243" y="1045796"/>
            <a:ext cx="7283152" cy="5328592"/>
          </a:xfrm>
        </p:spPr>
        <p:txBody>
          <a:bodyPr>
            <a:normAutofit/>
          </a:bodyPr>
          <a:lstStyle/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None/>
            </a:pPr>
            <a:r>
              <a:rPr lang="nl-NL" sz="2400" b="1" dirty="0">
                <a:solidFill>
                  <a:prstClr val="black"/>
                </a:solidFill>
              </a:rPr>
              <a:t>Voor wie?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Organisatietalent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Interesse in economie, handel of management 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Rekenen en onderzoeken</a:t>
            </a:r>
          </a:p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None/>
            </a:pPr>
            <a:endParaRPr lang="nl-NL" sz="2400" dirty="0">
              <a:solidFill>
                <a:prstClr val="black"/>
              </a:solidFill>
            </a:endParaRPr>
          </a:p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None/>
            </a:pPr>
            <a:r>
              <a:rPr lang="nl-NL" sz="2400" b="1" dirty="0">
                <a:solidFill>
                  <a:prstClr val="black"/>
                </a:solidFill>
              </a:rPr>
              <a:t>Wat kun je ermee?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Economie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Management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Financieel 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Picture 2" descr="https://profielkeuze.qompas.nl/content/images/gui/profielen/profiel3blau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8241" y="3429000"/>
            <a:ext cx="3577357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79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 idx="4294967295"/>
          </p:nvPr>
        </p:nvSpPr>
        <p:spPr>
          <a:xfrm>
            <a:off x="1063625" y="53864"/>
            <a:ext cx="8229600" cy="1143000"/>
          </a:xfrm>
        </p:spPr>
        <p:txBody>
          <a:bodyPr/>
          <a:lstStyle/>
          <a:p>
            <a:r>
              <a:rPr lang="nl-NL" b="1" dirty="0"/>
              <a:t>Economie &amp; Maatschappij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4294967295"/>
          </p:nvPr>
        </p:nvSpPr>
        <p:spPr>
          <a:xfrm>
            <a:off x="1153924" y="1025327"/>
            <a:ext cx="7319590" cy="5373092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nl-NL" sz="4000" b="1" dirty="0"/>
              <a:t>Profielvakken</a:t>
            </a:r>
          </a:p>
          <a:p>
            <a:r>
              <a:rPr lang="nl-NL" sz="4000" dirty="0">
                <a:solidFill>
                  <a:srgbClr val="0070C0"/>
                </a:solidFill>
              </a:rPr>
              <a:t>Wiskunde A of Wiskunde B </a:t>
            </a:r>
          </a:p>
          <a:p>
            <a:r>
              <a:rPr lang="nl-NL" sz="4000" dirty="0"/>
              <a:t>Economie</a:t>
            </a:r>
          </a:p>
          <a:p>
            <a:r>
              <a:rPr lang="nl-NL" sz="4000" dirty="0"/>
              <a:t>Geschiedenis</a:t>
            </a:r>
          </a:p>
          <a:p>
            <a:pPr marL="0" indent="0">
              <a:buNone/>
            </a:pPr>
            <a:r>
              <a:rPr lang="nl-NL" sz="4000" b="1" dirty="0"/>
              <a:t>Profielkeuzevakken (1 keuze)</a:t>
            </a:r>
          </a:p>
          <a:p>
            <a:r>
              <a:rPr lang="nl-NL" sz="4000" dirty="0"/>
              <a:t>Duits</a:t>
            </a:r>
          </a:p>
          <a:p>
            <a:r>
              <a:rPr lang="nl-NL" sz="4000" dirty="0"/>
              <a:t>Frans</a:t>
            </a:r>
          </a:p>
          <a:p>
            <a:r>
              <a:rPr lang="nl-NL" sz="4000" dirty="0"/>
              <a:t>Aardrijkskunde</a:t>
            </a:r>
          </a:p>
          <a:p>
            <a:r>
              <a:rPr lang="nl-NL" sz="4000" dirty="0"/>
              <a:t>Bedrijfseconomie</a:t>
            </a:r>
          </a:p>
          <a:p>
            <a:pPr marL="0" indent="0">
              <a:buNone/>
            </a:pPr>
            <a:r>
              <a:rPr lang="nl-NL" sz="4000" b="1" dirty="0"/>
              <a:t>Keuze examenvakken (1 keuze)</a:t>
            </a:r>
          </a:p>
          <a:p>
            <a:r>
              <a:rPr lang="nl-NL" sz="4000" dirty="0"/>
              <a:t>Duits</a:t>
            </a:r>
          </a:p>
          <a:p>
            <a:r>
              <a:rPr lang="nl-NL" sz="4000" dirty="0"/>
              <a:t>Frans</a:t>
            </a:r>
          </a:p>
          <a:p>
            <a:r>
              <a:rPr lang="nl-NL" sz="4000" dirty="0"/>
              <a:t>Aardrijkskunde</a:t>
            </a:r>
          </a:p>
          <a:p>
            <a:r>
              <a:rPr lang="nl-NL" sz="4000" dirty="0"/>
              <a:t>Bedrijfseconomie</a:t>
            </a:r>
          </a:p>
          <a:p>
            <a:r>
              <a:rPr lang="nl-NL" sz="4000" dirty="0">
                <a:solidFill>
                  <a:srgbClr val="7030A0"/>
                </a:solidFill>
              </a:rPr>
              <a:t>Kunst (drama)</a:t>
            </a:r>
          </a:p>
          <a:p>
            <a:r>
              <a:rPr lang="nl-NL" sz="4000" dirty="0">
                <a:solidFill>
                  <a:srgbClr val="7030A0"/>
                </a:solidFill>
              </a:rPr>
              <a:t>Kunst (beeldende vorming)</a:t>
            </a:r>
          </a:p>
          <a:p>
            <a:r>
              <a:rPr lang="nl-NL" sz="4000" dirty="0">
                <a:solidFill>
                  <a:srgbClr val="7030A0"/>
                </a:solidFill>
              </a:rPr>
              <a:t>Bewegen, sport en maatschappij (</a:t>
            </a:r>
            <a:r>
              <a:rPr lang="nl-NL" sz="4000" dirty="0" err="1">
                <a:solidFill>
                  <a:srgbClr val="7030A0"/>
                </a:solidFill>
              </a:rPr>
              <a:t>bsm</a:t>
            </a:r>
            <a:r>
              <a:rPr lang="nl-NL" sz="4000" dirty="0">
                <a:solidFill>
                  <a:srgbClr val="7030A0"/>
                </a:solidFill>
              </a:rPr>
              <a:t>)</a:t>
            </a:r>
            <a:endParaRPr lang="nl-NL" sz="4000" b="1" dirty="0">
              <a:solidFill>
                <a:srgbClr val="7030A0"/>
              </a:soli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6136" y="2339752"/>
            <a:ext cx="2736304" cy="150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6875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889208" y="-175569"/>
            <a:ext cx="7886700" cy="1325563"/>
          </a:xfrm>
        </p:spPr>
        <p:txBody>
          <a:bodyPr/>
          <a:lstStyle/>
          <a:p>
            <a:r>
              <a:rPr lang="nl-NL" b="1" dirty="0"/>
              <a:t>Cultuur &amp; Maatschappij</a:t>
            </a:r>
            <a:endParaRPr lang="nl-NL" b="1" dirty="0">
              <a:solidFill>
                <a:srgbClr val="3B51F7"/>
              </a:solidFill>
            </a:endParaRP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946811" y="1046748"/>
            <a:ext cx="7427168" cy="4525963"/>
          </a:xfrm>
        </p:spPr>
        <p:txBody>
          <a:bodyPr>
            <a:normAutofit/>
          </a:bodyPr>
          <a:lstStyle/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None/>
            </a:pPr>
            <a:r>
              <a:rPr lang="nl-NL" sz="2400" b="1" dirty="0">
                <a:solidFill>
                  <a:prstClr val="black"/>
                </a:solidFill>
              </a:rPr>
              <a:t>Voor wie?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Behulpzaam 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Communicatieve vaardigheden 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Origineel of creatief </a:t>
            </a:r>
          </a:p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None/>
            </a:pPr>
            <a:endParaRPr lang="nl-NL" sz="2400" b="1" dirty="0">
              <a:solidFill>
                <a:prstClr val="black"/>
              </a:solidFill>
            </a:endParaRPr>
          </a:p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None/>
            </a:pPr>
            <a:r>
              <a:rPr lang="nl-NL" sz="2400" b="1" dirty="0">
                <a:solidFill>
                  <a:prstClr val="black"/>
                </a:solidFill>
              </a:rPr>
              <a:t>Wat kun je ermee?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Sociale hulpverlening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Onderwijs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Kunst, taal en cultuur 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Media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5" name="Picture 4" descr="Afbeeldingsresultaat voor cultuur en maatschappij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106" y="3429000"/>
            <a:ext cx="3279244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78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451684" y="0"/>
            <a:ext cx="8126603" cy="1341640"/>
          </a:xfrm>
        </p:spPr>
        <p:txBody>
          <a:bodyPr/>
          <a:lstStyle/>
          <a:p>
            <a:r>
              <a:rPr lang="nl-NL" b="1" dirty="0"/>
              <a:t>Cultuur &amp; Maatschappij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515698" y="607741"/>
            <a:ext cx="7283152" cy="532859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l-NL" b="1" dirty="0"/>
              <a:t>Profielvakken</a:t>
            </a:r>
          </a:p>
          <a:p>
            <a:r>
              <a:rPr lang="nl-NL" dirty="0"/>
              <a:t>Geschiedenis</a:t>
            </a:r>
          </a:p>
          <a:p>
            <a:r>
              <a:rPr lang="nl-NL" dirty="0"/>
              <a:t>Aardrijkskunde</a:t>
            </a:r>
          </a:p>
          <a:p>
            <a:r>
              <a:rPr lang="nl-NL" dirty="0"/>
              <a:t>Duits of Frans</a:t>
            </a:r>
          </a:p>
          <a:p>
            <a:pPr marL="0" indent="0">
              <a:buNone/>
            </a:pPr>
            <a:r>
              <a:rPr lang="nl-NL" b="1" dirty="0"/>
              <a:t>Profielkeuzevakken (1 keuze)</a:t>
            </a:r>
          </a:p>
          <a:p>
            <a:r>
              <a:rPr lang="nl-NL" dirty="0"/>
              <a:t>Duits </a:t>
            </a:r>
          </a:p>
          <a:p>
            <a:r>
              <a:rPr lang="nl-NL" dirty="0"/>
              <a:t>Frans</a:t>
            </a:r>
          </a:p>
          <a:p>
            <a:r>
              <a:rPr lang="nl-NL" dirty="0">
                <a:solidFill>
                  <a:srgbClr val="7030A0"/>
                </a:solidFill>
              </a:rPr>
              <a:t>Kunst (drama)</a:t>
            </a:r>
          </a:p>
          <a:p>
            <a:r>
              <a:rPr lang="nl-NL" dirty="0">
                <a:solidFill>
                  <a:srgbClr val="7030A0"/>
                </a:solidFill>
              </a:rPr>
              <a:t>Kunst (beeldende vorming) </a:t>
            </a:r>
          </a:p>
          <a:p>
            <a:pPr marL="0" indent="0">
              <a:buNone/>
            </a:pPr>
            <a:r>
              <a:rPr lang="nl-NL" b="1" dirty="0"/>
              <a:t>Keuze examenvakken (1 keuze)</a:t>
            </a:r>
          </a:p>
          <a:p>
            <a:r>
              <a:rPr lang="nl-NL" dirty="0"/>
              <a:t>Duits</a:t>
            </a:r>
          </a:p>
          <a:p>
            <a:r>
              <a:rPr lang="nl-NL" dirty="0"/>
              <a:t>Frans</a:t>
            </a:r>
          </a:p>
          <a:p>
            <a:r>
              <a:rPr lang="nl-NL" dirty="0">
                <a:solidFill>
                  <a:srgbClr val="FF0000"/>
                </a:solidFill>
              </a:rPr>
              <a:t>Wiskunde A</a:t>
            </a:r>
          </a:p>
          <a:p>
            <a:r>
              <a:rPr lang="nl-NL" dirty="0">
                <a:solidFill>
                  <a:srgbClr val="7030A0"/>
                </a:solidFill>
              </a:rPr>
              <a:t>Bewegen, sport en maatschappij (</a:t>
            </a:r>
            <a:r>
              <a:rPr lang="nl-NL" dirty="0" err="1">
                <a:solidFill>
                  <a:srgbClr val="7030A0"/>
                </a:solidFill>
              </a:rPr>
              <a:t>bsm</a:t>
            </a:r>
            <a:r>
              <a:rPr lang="nl-NL" dirty="0">
                <a:solidFill>
                  <a:srgbClr val="7030A0"/>
                </a:solidFill>
              </a:rPr>
              <a:t>)</a:t>
            </a:r>
          </a:p>
          <a:p>
            <a:r>
              <a:rPr lang="nl-NL" dirty="0">
                <a:solidFill>
                  <a:srgbClr val="7030A0"/>
                </a:solidFill>
              </a:rPr>
              <a:t>Kunst (drama)	</a:t>
            </a:r>
          </a:p>
          <a:p>
            <a:r>
              <a:rPr lang="nl-NL" dirty="0">
                <a:solidFill>
                  <a:srgbClr val="7030A0"/>
                </a:solidFill>
              </a:rPr>
              <a:t>Kunst (beeldende vorming) 		</a:t>
            </a:r>
            <a:endParaRPr lang="nl-NL" i="1" dirty="0">
              <a:solidFill>
                <a:srgbClr val="7030A0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A58C560-E4C6-8AC6-23FA-C3BED6D87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8259" y="1933304"/>
            <a:ext cx="3346994" cy="23532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F55A-9461-32A5-92D4-4589E95E1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F6DE62C5-6497-5C33-033D-A6723CEED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8583" y="-393774"/>
            <a:ext cx="7886700" cy="1325563"/>
          </a:xfrm>
        </p:spPr>
        <p:txBody>
          <a:bodyPr/>
          <a:lstStyle/>
          <a:p>
            <a:r>
              <a:rPr lang="nl-NL" b="1" dirty="0"/>
              <a:t>Extra examenvak</a:t>
            </a:r>
          </a:p>
        </p:txBody>
      </p:sp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B7E54652-D618-1F66-F336-282C0EAA2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873" y="370238"/>
            <a:ext cx="7886700" cy="4351338"/>
          </a:xfrm>
        </p:spPr>
        <p:txBody>
          <a:bodyPr>
            <a:normAutofit/>
          </a:bodyPr>
          <a:lstStyle/>
          <a:p>
            <a:r>
              <a:rPr lang="nl-NL" sz="2400" dirty="0"/>
              <a:t>Vak dat binnen het profiel wordt aangeboden;</a:t>
            </a:r>
          </a:p>
          <a:p>
            <a:r>
              <a:rPr lang="nl-NL" sz="2400" dirty="0"/>
              <a:t>Niet verplicht; </a:t>
            </a:r>
          </a:p>
          <a:p>
            <a:r>
              <a:rPr lang="nl-NL" sz="2400" dirty="0"/>
              <a:t>Het extra vak is niet gegarandeerd, het wordt pas toegekend na de start van het schooljaar;</a:t>
            </a:r>
          </a:p>
          <a:p>
            <a:r>
              <a:rPr lang="nl-NL" sz="2400" dirty="0"/>
              <a:t>6,8 gemiddeld voor alle vakken in rapport 3 totaal en een 6,5 gemiddeld voor het vak (als je het al hebt gevolgd), aanvraag middels formulier bij decaan / coördinator; </a:t>
            </a:r>
          </a:p>
          <a:p>
            <a:r>
              <a:rPr lang="nl-NL" sz="2400" dirty="0"/>
              <a:t>Motivatie voor het vak, advies van mentor én vakdocent worden meegenomen;</a:t>
            </a:r>
          </a:p>
          <a:p>
            <a:r>
              <a:rPr lang="nl-NL" sz="2400" dirty="0"/>
              <a:t>Het vak wordt minimaal één jaar gevolgd in 4 havo.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15E9846-5359-B932-BA8B-45B15BD3EE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35" y="4458199"/>
            <a:ext cx="3471130" cy="180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27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947737" y="0"/>
            <a:ext cx="8229600" cy="1143000"/>
          </a:xfrm>
        </p:spPr>
        <p:txBody>
          <a:bodyPr>
            <a:noAutofit/>
          </a:bodyPr>
          <a:lstStyle/>
          <a:p>
            <a:r>
              <a:rPr lang="nl-NL" b="1" dirty="0"/>
              <a:t>Hoe kies je een profiel?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275583" y="1552927"/>
            <a:ext cx="8892480" cy="511256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l-NL" sz="2400" dirty="0"/>
              <a:t>Kijk naar de verplichte profielvakken: </a:t>
            </a:r>
          </a:p>
          <a:p>
            <a:pPr lvl="1"/>
            <a:r>
              <a:rPr lang="nl-NL" sz="2400" dirty="0"/>
              <a:t>Welke vind je het </a:t>
            </a:r>
            <a:r>
              <a:rPr lang="nl-NL" sz="2400" b="1" dirty="0"/>
              <a:t>leukst</a:t>
            </a:r>
            <a:r>
              <a:rPr lang="nl-NL" sz="2400" dirty="0"/>
              <a:t>? </a:t>
            </a:r>
          </a:p>
          <a:p>
            <a:pPr lvl="1"/>
            <a:r>
              <a:rPr lang="nl-NL" sz="2400" dirty="0"/>
              <a:t>Waar ben je </a:t>
            </a:r>
            <a:r>
              <a:rPr lang="nl-NL" sz="2400" b="1" dirty="0"/>
              <a:t>goed</a:t>
            </a:r>
            <a:r>
              <a:rPr lang="nl-NL" sz="2400" dirty="0"/>
              <a:t> in? </a:t>
            </a:r>
          </a:p>
          <a:p>
            <a:pPr lvl="1"/>
            <a:endParaRPr lang="nl-NL" sz="2400" dirty="0"/>
          </a:p>
          <a:p>
            <a:pPr lvl="1"/>
            <a:r>
              <a:rPr lang="nl-NL" sz="2400" dirty="0"/>
              <a:t>Betere match = grotere kans succes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76EF650-6B45-4454-B074-8C2358497E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282" y="1868532"/>
            <a:ext cx="2247900" cy="276225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73FE21D2-1235-1D66-83B6-E1118B2ED5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4882" y="3787154"/>
            <a:ext cx="2285674" cy="2297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09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4294967295"/>
          </p:nvPr>
        </p:nvSpPr>
        <p:spPr>
          <a:xfrm>
            <a:off x="0" y="1773238"/>
            <a:ext cx="8002588" cy="3128962"/>
          </a:xfrm>
        </p:spPr>
        <p:txBody>
          <a:bodyPr/>
          <a:lstStyle/>
          <a:p>
            <a:pPr>
              <a:buNone/>
            </a:pPr>
            <a:endParaRPr lang="nl-NL" dirty="0"/>
          </a:p>
          <a:p>
            <a:pPr>
              <a:buNone/>
            </a:pPr>
            <a:endParaRPr lang="nl-NL" dirty="0"/>
          </a:p>
        </p:txBody>
      </p:sp>
      <p:sp>
        <p:nvSpPr>
          <p:cNvPr id="6" name="Titel 2"/>
          <p:cNvSpPr txBox="1">
            <a:spLocks/>
          </p:cNvSpPr>
          <p:nvPr/>
        </p:nvSpPr>
        <p:spPr>
          <a:xfrm>
            <a:off x="1331640" y="205396"/>
            <a:ext cx="916570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nl-NL" b="1" i="0" u="none" strike="noStrike" kern="1200" cap="none" spc="0" normalizeH="0" baseline="0" noProof="0" dirty="0">
                <a:ln>
                  <a:noFill/>
                </a:ln>
                <a:solidFill>
                  <a:srgbClr val="283583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Verplichte vakken per profiel</a:t>
            </a:r>
            <a:endParaRPr lang="nl-NL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660" y="1281840"/>
            <a:ext cx="8425402" cy="2615411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0809756"/>
              </p:ext>
            </p:extLst>
          </p:nvPr>
        </p:nvGraphicFramePr>
        <p:xfrm>
          <a:off x="611560" y="3897251"/>
          <a:ext cx="8425404" cy="171031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1063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6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63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63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9675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l-NL" sz="1600" b="0" baseline="0" dirty="0"/>
                        <a:t>Wiskunde B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Scheikunde</a:t>
                      </a:r>
                      <a:r>
                        <a:rPr lang="nl-NL" sz="1600" b="0" baseline="0" dirty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baseline="0" dirty="0"/>
                        <a:t>Biologie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baseline="0" dirty="0"/>
                        <a:t>Natuurkunde </a:t>
                      </a:r>
                      <a:endParaRPr lang="nl-NL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l-NL" sz="1600" b="0" dirty="0"/>
                        <a:t>Wiskunde A/B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Scheikunde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Biologie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l-NL" sz="1600" b="0" dirty="0"/>
                        <a:t>Natuurkunde/ aardrijkskunde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l-NL" sz="1600" b="0" baseline="0" dirty="0"/>
                        <a:t>Wiskunde A/B</a:t>
                      </a:r>
                      <a:endParaRPr lang="nl-NL" sz="1600" b="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Geschiedenis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Economie</a:t>
                      </a:r>
                      <a:r>
                        <a:rPr lang="nl-NL" sz="1600" b="0" baseline="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l-NL" sz="1600" b="0" dirty="0"/>
                        <a:t>Frans/Duits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Geschiedenis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Aardrijkskunde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675">
                <a:tc>
                  <a:txBody>
                    <a:bodyPr/>
                    <a:lstStyle/>
                    <a:p>
                      <a:r>
                        <a:rPr lang="nl-NL" sz="1600" b="0" dirty="0"/>
                        <a:t>+ 1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b="0" dirty="0"/>
                        <a:t>+ 1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b="0" dirty="0"/>
                        <a:t>+ 2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b="0" dirty="0"/>
                        <a:t>+ 2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7673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485899" y="260648"/>
            <a:ext cx="6172200" cy="857250"/>
          </a:xfrm>
        </p:spPr>
        <p:txBody>
          <a:bodyPr>
            <a:noAutofit/>
          </a:bodyPr>
          <a:lstStyle/>
          <a:p>
            <a:r>
              <a:rPr lang="nl-NL" b="1" dirty="0"/>
              <a:t>Lyceo LOB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3FB1D58A-BD90-4F9D-8B9A-78B6965373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6191" t="7771" r="56702" b="32857"/>
          <a:stretch/>
        </p:blipFill>
        <p:spPr>
          <a:xfrm>
            <a:off x="644925" y="1122495"/>
            <a:ext cx="8496940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7981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Autofit/>
          </a:bodyPr>
          <a:lstStyle/>
          <a:p>
            <a:r>
              <a:rPr lang="nl-NL" b="1" dirty="0"/>
              <a:t>Hoe kies je een profiel?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57200" y="1331640"/>
            <a:ext cx="9349680" cy="5112568"/>
          </a:xfrm>
        </p:spPr>
        <p:txBody>
          <a:bodyPr>
            <a:normAutofit/>
          </a:bodyPr>
          <a:lstStyle/>
          <a:p>
            <a:pPr marL="514350" indent="-514350">
              <a:buAutoNum type="arabicPeriod" startAt="2"/>
            </a:pPr>
            <a:r>
              <a:rPr lang="nl-NL" sz="2800" dirty="0"/>
              <a:t>Weet je al welke beroepsrichting je </a:t>
            </a:r>
            <a:r>
              <a:rPr lang="nl-NL" sz="2800" b="1" dirty="0"/>
              <a:t>later</a:t>
            </a:r>
            <a:r>
              <a:rPr lang="nl-NL" sz="2800" dirty="0"/>
              <a:t> wilt doen? </a:t>
            </a:r>
          </a:p>
          <a:p>
            <a:pPr marL="0" indent="0">
              <a:buNone/>
            </a:pPr>
            <a:endParaRPr lang="nl-NL" sz="2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nl-NL" sz="2400" dirty="0"/>
              <a:t>Pitch / stage 3th 15 april en 3h </a:t>
            </a:r>
            <a:r>
              <a:rPr lang="nl-NL" sz="2400"/>
              <a:t>17 april</a:t>
            </a:r>
            <a:endParaRPr lang="nl-NL" sz="2400" dirty="0"/>
          </a:p>
          <a:p>
            <a:pPr lvl="1"/>
            <a:r>
              <a:rPr lang="nl-NL" sz="2400" dirty="0"/>
              <a:t>Verplichte vakken? </a:t>
            </a:r>
          </a:p>
          <a:p>
            <a:pPr lvl="1"/>
            <a:r>
              <a:rPr lang="nl-NL" sz="2400" dirty="0"/>
              <a:t>Evt. later deelcertificaten mogelijk</a:t>
            </a:r>
          </a:p>
          <a:p>
            <a:pPr marL="0" indent="0">
              <a:buNone/>
            </a:pPr>
            <a:endParaRPr lang="nl-NL" sz="2800" dirty="0"/>
          </a:p>
          <a:p>
            <a:pPr marL="0" indent="0" algn="ctr">
              <a:buNone/>
            </a:pPr>
            <a:r>
              <a:rPr lang="nl-NL" sz="2800" i="1" dirty="0"/>
              <a:t>Diploma = belangrijkst!</a:t>
            </a:r>
          </a:p>
          <a:p>
            <a:pPr marL="0" indent="0" algn="ctr">
              <a:buNone/>
            </a:pPr>
            <a:r>
              <a:rPr lang="nl-NL" sz="2800" i="1" dirty="0"/>
              <a:t>liever</a:t>
            </a:r>
            <a:r>
              <a:rPr lang="nl-NL" sz="2800" b="1" i="1" dirty="0"/>
              <a:t> haalbare en passende keuze </a:t>
            </a:r>
          </a:p>
          <a:p>
            <a:pPr marL="0" indent="0" algn="ctr">
              <a:buNone/>
            </a:pPr>
            <a:r>
              <a:rPr lang="nl-NL" sz="2800" i="1" dirty="0"/>
              <a:t>dan zoveel mogelijk </a:t>
            </a:r>
          </a:p>
          <a:p>
            <a:pPr marL="0" indent="0" algn="ctr">
              <a:buNone/>
            </a:pPr>
            <a:r>
              <a:rPr lang="nl-NL" sz="2800" b="1" i="1" dirty="0"/>
              <a:t>open laten </a:t>
            </a:r>
          </a:p>
        </p:txBody>
      </p:sp>
    </p:spTree>
    <p:extLst>
      <p:ext uri="{BB962C8B-B14F-4D97-AF65-F5344CB8AC3E}">
        <p14:creationId xmlns:p14="http://schemas.microsoft.com/office/powerpoint/2010/main" val="203133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 idx="4294967295"/>
          </p:nvPr>
        </p:nvSpPr>
        <p:spPr>
          <a:xfrm>
            <a:off x="1691680" y="-211237"/>
            <a:ext cx="8229600" cy="1143000"/>
          </a:xfrm>
        </p:spPr>
        <p:txBody>
          <a:bodyPr/>
          <a:lstStyle/>
          <a:p>
            <a:r>
              <a:rPr lang="nl-NL" b="1" dirty="0"/>
              <a:t>HBO studies: Verplichte vakken/profielen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4294967295"/>
          </p:nvPr>
        </p:nvSpPr>
        <p:spPr>
          <a:xfrm>
            <a:off x="611560" y="836712"/>
            <a:ext cx="8856662" cy="5661025"/>
          </a:xfrm>
        </p:spPr>
        <p:txBody>
          <a:bodyPr>
            <a:normAutofit/>
          </a:bodyPr>
          <a:lstStyle/>
          <a:p>
            <a:r>
              <a:rPr lang="nl-NL" sz="2000" dirty="0"/>
              <a:t>Bouwkunde			E&amp;M, N&amp;G, N&amp;T</a:t>
            </a:r>
          </a:p>
          <a:p>
            <a:r>
              <a:rPr lang="nl-NL" sz="2000" dirty="0"/>
              <a:t>Hoger hotelonderwijs		Economie en Frans of Duits </a:t>
            </a:r>
          </a:p>
          <a:p>
            <a:r>
              <a:rPr lang="nl-NL" sz="2000" dirty="0"/>
              <a:t>Bedrijfskunde			Economie en wiskunde A of B</a:t>
            </a:r>
          </a:p>
          <a:p>
            <a:r>
              <a:rPr lang="nl-NL" sz="2000" dirty="0"/>
              <a:t>Bedrijfseconomie			Economie/</a:t>
            </a:r>
            <a:r>
              <a:rPr lang="nl-NL" sz="2000" dirty="0" err="1"/>
              <a:t>beco</a:t>
            </a:r>
            <a:r>
              <a:rPr lang="nl-NL" sz="2000" dirty="0"/>
              <a:t> en wiskunde A of B</a:t>
            </a:r>
          </a:p>
          <a:p>
            <a:r>
              <a:rPr lang="nl-NL" sz="2000" dirty="0"/>
              <a:t>Toegepaste psychologie		Wiskunde A of B</a:t>
            </a:r>
          </a:p>
          <a:p>
            <a:r>
              <a:rPr lang="nl-NL" sz="2000" dirty="0"/>
              <a:t>Industrieel product ontwerpen	Wiskunde A of B</a:t>
            </a:r>
          </a:p>
          <a:p>
            <a:r>
              <a:rPr lang="nl-NL" sz="2000" dirty="0"/>
              <a:t>European studies			Frans of Duits </a:t>
            </a:r>
          </a:p>
          <a:p>
            <a:r>
              <a:rPr lang="nl-NL" sz="2000" dirty="0"/>
              <a:t>Fysiotherapie			geen (biologie wel een pré)</a:t>
            </a:r>
          </a:p>
          <a:p>
            <a:r>
              <a:rPr lang="nl-NL" sz="2000" dirty="0"/>
              <a:t>Leraar Basisonderwijs (Pabo)	geen (evt. test </a:t>
            </a:r>
            <a:r>
              <a:rPr lang="nl-NL" sz="2000" dirty="0" err="1"/>
              <a:t>gs</a:t>
            </a:r>
            <a:r>
              <a:rPr lang="nl-NL" sz="2000" dirty="0"/>
              <a:t>, </a:t>
            </a:r>
            <a:r>
              <a:rPr lang="nl-NL" sz="2000" dirty="0" err="1"/>
              <a:t>ak</a:t>
            </a:r>
            <a:r>
              <a:rPr lang="nl-NL" sz="2000" dirty="0"/>
              <a:t>, bi/na)</a:t>
            </a:r>
          </a:p>
          <a:p>
            <a:r>
              <a:rPr lang="nl-NL" sz="2000" dirty="0"/>
              <a:t>Soc. pedagogische </a:t>
            </a:r>
            <a:r>
              <a:rPr lang="nl-NL" sz="2000" dirty="0" err="1"/>
              <a:t>hulpverl</a:t>
            </a:r>
            <a:r>
              <a:rPr lang="nl-NL" sz="2000" dirty="0"/>
              <a:t>.  	geen </a:t>
            </a:r>
          </a:p>
          <a:p>
            <a:r>
              <a:rPr lang="nl-NL" sz="2000" dirty="0"/>
              <a:t>Sport				geen </a:t>
            </a:r>
          </a:p>
          <a:p>
            <a:r>
              <a:rPr lang="nl-NL" sz="2000" dirty="0"/>
              <a:t>Journalistiek			geen</a:t>
            </a:r>
          </a:p>
          <a:p>
            <a:r>
              <a:rPr lang="nl-NL" sz="2000" dirty="0"/>
              <a:t>HBO-rechten			geen </a:t>
            </a:r>
          </a:p>
          <a:p>
            <a:r>
              <a:rPr lang="nl-NL" sz="2000" dirty="0"/>
              <a:t>ICT					geen </a:t>
            </a:r>
          </a:p>
        </p:txBody>
      </p:sp>
    </p:spTree>
    <p:extLst>
      <p:ext uri="{BB962C8B-B14F-4D97-AF65-F5344CB8AC3E}">
        <p14:creationId xmlns:p14="http://schemas.microsoft.com/office/powerpoint/2010/main" val="41267104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AB284D-95D0-E827-EFF5-BEB32DC46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0832" y="-198293"/>
            <a:ext cx="7886700" cy="1325563"/>
          </a:xfrm>
        </p:spPr>
        <p:txBody>
          <a:bodyPr/>
          <a:lstStyle/>
          <a:p>
            <a:r>
              <a:rPr lang="nl-NL" dirty="0"/>
              <a:t>Meerdere routes mogelijk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55E413BA-0C7D-91A6-B044-743EC79E3F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15616" y="1253331"/>
            <a:ext cx="653560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50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 idx="4294967295"/>
          </p:nvPr>
        </p:nvSpPr>
        <p:spPr>
          <a:xfrm>
            <a:off x="4756643" y="-94010"/>
            <a:ext cx="8229600" cy="1143000"/>
          </a:xfrm>
        </p:spPr>
        <p:txBody>
          <a:bodyPr>
            <a:noAutofit/>
          </a:bodyPr>
          <a:lstStyle/>
          <a:p>
            <a:r>
              <a:rPr lang="nl-NL" b="1" dirty="0"/>
              <a:t>Hoe kies je een profiel?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4294967295"/>
          </p:nvPr>
        </p:nvSpPr>
        <p:spPr>
          <a:xfrm>
            <a:off x="179512" y="873125"/>
            <a:ext cx="7515999" cy="51117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 dirty="0"/>
              <a:t>3. Wil je de doorstroom naar het </a:t>
            </a:r>
            <a:r>
              <a:rPr lang="nl-NL" sz="2800" b="1" dirty="0"/>
              <a:t>vwo</a:t>
            </a:r>
            <a:r>
              <a:rPr lang="nl-NL" sz="2800" dirty="0"/>
              <a:t> open       houden? </a:t>
            </a:r>
            <a:endParaRPr lang="nl-NL" sz="2400" dirty="0"/>
          </a:p>
          <a:p>
            <a:pPr lvl="1"/>
            <a:r>
              <a:rPr lang="nl-NL" sz="2400" dirty="0"/>
              <a:t>Extra examenvak nodig  </a:t>
            </a:r>
          </a:p>
          <a:p>
            <a:pPr lvl="2"/>
            <a:r>
              <a:rPr lang="nl-NL" sz="2000" dirty="0"/>
              <a:t>Ten minste Duits of Frans én wiskunde </a:t>
            </a:r>
          </a:p>
          <a:p>
            <a:pPr lvl="2"/>
            <a:r>
              <a:rPr lang="nl-NL" sz="1800" dirty="0"/>
              <a:t>Bij CM/EM die dit al hadden: + extra vak dat binnen profiel wordt aangeboden</a:t>
            </a:r>
          </a:p>
          <a:p>
            <a:pPr lvl="2"/>
            <a:r>
              <a:rPr lang="nl-NL" sz="1800" dirty="0"/>
              <a:t>Bij Dyslexie: vak dat binnen profiel wordt aangeboden</a:t>
            </a:r>
          </a:p>
          <a:p>
            <a:pPr marL="0" indent="0">
              <a:buNone/>
            </a:pPr>
            <a:endParaRPr lang="nl-NL" sz="28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09F080E-1076-4151-8D46-6561E3423E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904" y="3414758"/>
            <a:ext cx="3318366" cy="277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049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825265" y="-180843"/>
            <a:ext cx="7886700" cy="1325563"/>
          </a:xfrm>
        </p:spPr>
        <p:txBody>
          <a:bodyPr>
            <a:normAutofit/>
          </a:bodyPr>
          <a:lstStyle/>
          <a:p>
            <a:r>
              <a:rPr lang="nl-NL" b="1" dirty="0"/>
              <a:t>Tijdpad vervolgtraject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A4B6AEC-EDEC-497B-B9B5-80FA139514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4940969"/>
              </p:ext>
            </p:extLst>
          </p:nvPr>
        </p:nvGraphicFramePr>
        <p:xfrm>
          <a:off x="755576" y="960752"/>
          <a:ext cx="763284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37881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200650" y="-135388"/>
            <a:ext cx="7886700" cy="1325563"/>
          </a:xfrm>
        </p:spPr>
        <p:txBody>
          <a:bodyPr/>
          <a:lstStyle/>
          <a:p>
            <a:r>
              <a:rPr lang="nl-NL" b="1" dirty="0"/>
              <a:t>Keuze wijzigen?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628650" y="1361498"/>
            <a:ext cx="7283152" cy="4525963"/>
          </a:xfrm>
        </p:spPr>
        <p:txBody>
          <a:bodyPr>
            <a:normAutofit/>
          </a:bodyPr>
          <a:lstStyle/>
          <a:p>
            <a:r>
              <a:rPr lang="nl-NL" sz="2400" dirty="0"/>
              <a:t>Wijzigingen tot 1 maart, via Magister.</a:t>
            </a:r>
          </a:p>
          <a:p>
            <a:r>
              <a:rPr lang="nl-NL" sz="2400" dirty="0"/>
              <a:t>Wijzigingen 1 maart t/m 9 juli via de decaan.</a:t>
            </a:r>
          </a:p>
          <a:p>
            <a:endParaRPr lang="nl-NL" sz="2400" dirty="0"/>
          </a:p>
          <a:p>
            <a:r>
              <a:rPr lang="nl-NL" sz="2400" dirty="0"/>
              <a:t>In het nieuwe schooljaar  (</a:t>
            </a:r>
            <a:r>
              <a:rPr lang="nl-NL" sz="2400" b="1" dirty="0"/>
              <a:t>in 4 havo</a:t>
            </a:r>
            <a:r>
              <a:rPr lang="nl-NL" sz="2400" dirty="0"/>
              <a:t>)</a:t>
            </a:r>
          </a:p>
          <a:p>
            <a:pPr marL="0" indent="0">
              <a:buNone/>
            </a:pPr>
            <a:r>
              <a:rPr lang="nl-NL" sz="2400" dirty="0"/>
              <a:t> Wijzigingen 9 juli tot 1 november 2025 niet             gegarandeerd.</a:t>
            </a:r>
          </a:p>
          <a:p>
            <a:pPr>
              <a:buNone/>
            </a:pPr>
            <a:endParaRPr lang="nl-NL" sz="2400" dirty="0"/>
          </a:p>
          <a:p>
            <a:r>
              <a:rPr lang="nl-NL" sz="2400" dirty="0"/>
              <a:t>Voorwaarden: </a:t>
            </a:r>
          </a:p>
          <a:p>
            <a:pPr marL="0" indent="0">
              <a:buNone/>
            </a:pPr>
            <a:r>
              <a:rPr lang="nl-NL" sz="2400" dirty="0"/>
              <a:t>Toestemming coördinator, ouders, mentor, nieuwe docent, decaan en roostermaker.</a:t>
            </a:r>
          </a:p>
          <a:p>
            <a:pPr>
              <a:buFontTx/>
              <a:buChar char="-"/>
            </a:pPr>
            <a:endParaRPr lang="nl-NL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29620C-CBE2-4825-82B5-03315126D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Informatie pilot aanpassing </a:t>
            </a:r>
            <a:r>
              <a:rPr lang="nl-NL"/>
              <a:t>rooster 3H</a:t>
            </a:r>
            <a:endParaRPr lang="nl-NL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3FF4D64-BAF5-4B1E-A5C9-2182DD6E9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Verlenging van de pilot maar: met andere eisen</a:t>
            </a:r>
          </a:p>
          <a:p>
            <a:r>
              <a:rPr lang="nl-NL" dirty="0"/>
              <a:t>Profielkeuze</a:t>
            </a:r>
          </a:p>
          <a:p>
            <a:r>
              <a:rPr lang="nl-NL" dirty="0"/>
              <a:t>Studieruimte</a:t>
            </a:r>
          </a:p>
          <a:p>
            <a:r>
              <a:rPr lang="nl-NL" dirty="0"/>
              <a:t>Tijdpad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0062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D83AE091-5D41-4008-A912-B1EFF63B9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houdt het in?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9ADDCB1C-8B83-43EE-97E1-EBB6F84DCF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Vanaf 24 februari mag je maximaal 2 vakken laten vallen die je niet in je profiel hebt in de 4</a:t>
            </a:r>
            <a:r>
              <a:rPr lang="nl-NL" baseline="30000" dirty="0"/>
              <a:t>e</a:t>
            </a:r>
            <a:r>
              <a:rPr lang="nl-NL" dirty="0"/>
              <a:t> klas.</a:t>
            </a:r>
          </a:p>
          <a:p>
            <a:r>
              <a:rPr lang="nl-NL" dirty="0"/>
              <a:t>Deze vakken verdwijnen dan uit je rooster.</a:t>
            </a:r>
          </a:p>
          <a:p>
            <a:r>
              <a:rPr lang="nl-NL" dirty="0"/>
              <a:t>Hierdoor heb je meer tijd voor de vakken die je wel in je profiel behoudt.</a:t>
            </a:r>
          </a:p>
          <a:p>
            <a:r>
              <a:rPr lang="nl-NL" b="1" dirty="0"/>
              <a:t>Het mogen alleen vakken zijn waarvoor je een afgeronde 6 staat.</a:t>
            </a:r>
          </a:p>
          <a:p>
            <a:r>
              <a:rPr lang="nl-NL" dirty="0"/>
              <a:t>De vakken die je laat vallen kun je hierna </a:t>
            </a:r>
            <a:r>
              <a:rPr lang="nl-NL" b="1" dirty="0"/>
              <a:t>nooit </a:t>
            </a:r>
            <a:r>
              <a:rPr lang="nl-NL" dirty="0"/>
              <a:t>meer kiezen.</a:t>
            </a:r>
          </a:p>
        </p:txBody>
      </p:sp>
    </p:spTree>
    <p:extLst>
      <p:ext uri="{BB962C8B-B14F-4D97-AF65-F5344CB8AC3E}">
        <p14:creationId xmlns:p14="http://schemas.microsoft.com/office/powerpoint/2010/main" val="250421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29620C-CBE2-4825-82B5-03315126D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Profielkeuze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3FF4D64-BAF5-4B1E-A5C9-2182DD6E9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Bij de profielkeuze word je geholpen door je mentor en de decaan mevrouw Van Houten.</a:t>
            </a:r>
          </a:p>
          <a:p>
            <a:r>
              <a:rPr lang="nl-NL" dirty="0"/>
              <a:t>3 december krijgen alle ouders uitleg over de verschillende profielen.</a:t>
            </a:r>
          </a:p>
          <a:p>
            <a:r>
              <a:rPr lang="nl-NL" dirty="0"/>
              <a:t>Aandachtspunt: </a:t>
            </a:r>
            <a:r>
              <a:rPr lang="nl-NL" b="1" dirty="0"/>
              <a:t>je moet een profiel behouden</a:t>
            </a:r>
            <a:r>
              <a:rPr lang="nl-NL" dirty="0"/>
              <a:t> dus je kunt niet zomaar vakken laten vallen!</a:t>
            </a:r>
          </a:p>
          <a:p>
            <a:r>
              <a:rPr lang="nl-NL" dirty="0"/>
              <a:t>In januari kies je uiteindelijk je profiel. </a:t>
            </a:r>
            <a:r>
              <a:rPr lang="nl-NL" b="1" dirty="0"/>
              <a:t>Je moet dan dus een afgeronde 6 staan voor de maximaal twee vakken die je laat vallen. </a:t>
            </a:r>
          </a:p>
          <a:p>
            <a:r>
              <a:rPr lang="nl-NL" dirty="0"/>
              <a:t>In de week voor de voorjaarsvakantie moet je alsnog die afgeronde 6 hebben staan anders verdwijnen de vakken NIET na de voorjaarsvakantie uit je rooster.</a:t>
            </a:r>
          </a:p>
        </p:txBody>
      </p:sp>
    </p:spTree>
    <p:extLst>
      <p:ext uri="{BB962C8B-B14F-4D97-AF65-F5344CB8AC3E}">
        <p14:creationId xmlns:p14="http://schemas.microsoft.com/office/powerpoint/2010/main" val="201301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49D3B3D-4323-4C7E-AA72-84867C33B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Studieruimte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EAC477F-28D2-41B4-9294-9BD903F83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Per 24 februari worden de roosters aangepast.</a:t>
            </a:r>
          </a:p>
          <a:p>
            <a:r>
              <a:rPr lang="nl-NL" dirty="0"/>
              <a:t>Tijdens eventuele tussenuren werk je in het studiehuis.</a:t>
            </a:r>
          </a:p>
          <a:p>
            <a:r>
              <a:rPr lang="nl-NL" dirty="0"/>
              <a:t>Absentie wordt bijgehouden.</a:t>
            </a:r>
          </a:p>
          <a:p>
            <a:r>
              <a:rPr lang="nl-NL" dirty="0"/>
              <a:t>Je werkt middels een weekplanning én een taakformulier voor het specifieke uur dat je in de studieruimte werkt.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1994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47ABAC-4B0D-480C-91FB-78A2CDA6F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Tijdpad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9B41E6C-62FC-49D3-943F-9356C143D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November en december: nadenken over profielkeuze.</a:t>
            </a:r>
          </a:p>
          <a:p>
            <a:r>
              <a:rPr lang="nl-NL" dirty="0"/>
              <a:t>Januari: profielkeuze (digitaal doorgeven via Magister).</a:t>
            </a:r>
          </a:p>
          <a:p>
            <a:r>
              <a:rPr lang="nl-NL" dirty="0"/>
              <a:t>Januari: keuze welke twee vakken (of 1 of geen) je laat vallen mits je er een afgeronde 6 voor staat (digitaal doorgeven via Magister).</a:t>
            </a:r>
          </a:p>
          <a:p>
            <a:r>
              <a:rPr lang="nl-NL" dirty="0"/>
              <a:t>Februari: nogmaals controle of de afgeronde 6 behaald is.</a:t>
            </a:r>
          </a:p>
          <a:p>
            <a:r>
              <a:rPr lang="nl-NL" dirty="0"/>
              <a:t>24 februari: start nieuw rooster.</a:t>
            </a:r>
          </a:p>
        </p:txBody>
      </p:sp>
    </p:spTree>
    <p:extLst>
      <p:ext uri="{BB962C8B-B14F-4D97-AF65-F5344CB8AC3E}">
        <p14:creationId xmlns:p14="http://schemas.microsoft.com/office/powerpoint/2010/main" val="76721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 idx="4294967295"/>
          </p:nvPr>
        </p:nvSpPr>
        <p:spPr>
          <a:xfrm>
            <a:off x="457200" y="346459"/>
            <a:ext cx="8229600" cy="1143000"/>
          </a:xfrm>
        </p:spPr>
        <p:txBody>
          <a:bodyPr/>
          <a:lstStyle/>
          <a:p>
            <a:r>
              <a:rPr lang="nl-NL" b="1" dirty="0"/>
              <a:t>Bevorderingsnormen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4294967295"/>
          </p:nvPr>
        </p:nvSpPr>
        <p:spPr>
          <a:xfrm>
            <a:off x="962546" y="1493348"/>
            <a:ext cx="7499350" cy="50403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l-NL" sz="2400" dirty="0"/>
              <a:t>Een leerling wordt bevorderd naar 4 havo indien: </a:t>
            </a:r>
          </a:p>
          <a:p>
            <a:pPr>
              <a:buNone/>
            </a:pPr>
            <a:r>
              <a:rPr lang="nl-NL" sz="2400" dirty="0"/>
              <a:t>• max 1 TKP in Engels, Nederlands en wiskunde én </a:t>
            </a:r>
          </a:p>
          <a:p>
            <a:pPr>
              <a:buNone/>
            </a:pPr>
            <a:r>
              <a:rPr lang="nl-NL" sz="2400" dirty="0"/>
              <a:t>• </a:t>
            </a:r>
            <a:r>
              <a:rPr lang="nl-NL" sz="2400" b="1" dirty="0"/>
              <a:t>max 1 TKP in voor 4 havo gekozen profiel- of profielkeuzevakken </a:t>
            </a:r>
            <a:r>
              <a:rPr lang="nl-NL" sz="2400" dirty="0"/>
              <a:t>én </a:t>
            </a:r>
          </a:p>
          <a:p>
            <a:pPr>
              <a:buNone/>
            </a:pPr>
            <a:r>
              <a:rPr lang="nl-NL" sz="2400" dirty="0"/>
              <a:t>• max 3 TKP totaal voor alle in 3 havo gevolgde vakken</a:t>
            </a:r>
          </a:p>
          <a:p>
            <a:pPr>
              <a:buNone/>
            </a:pPr>
            <a:endParaRPr lang="nl-NL" sz="2400" dirty="0"/>
          </a:p>
          <a:p>
            <a:pPr>
              <a:buNone/>
            </a:pPr>
            <a:r>
              <a:rPr lang="nl-NL" sz="2400" dirty="0"/>
              <a:t> </a:t>
            </a:r>
          </a:p>
          <a:p>
            <a:r>
              <a:rPr lang="nl-NL" sz="2400" dirty="0"/>
              <a:t>Wiskunde B: min 6,0 voor toetsen bij extra lessen </a:t>
            </a:r>
          </a:p>
          <a:p>
            <a:r>
              <a:rPr lang="nl-NL" sz="2400" dirty="0"/>
              <a:t>Extra vak: min 6,5 voor extra vak  </a:t>
            </a:r>
          </a:p>
        </p:txBody>
      </p:sp>
    </p:spTree>
    <p:extLst>
      <p:ext uri="{BB962C8B-B14F-4D97-AF65-F5344CB8AC3E}">
        <p14:creationId xmlns:p14="http://schemas.microsoft.com/office/powerpoint/2010/main" val="3521654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127342" y="1901600"/>
            <a:ext cx="7250182" cy="52565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l-NL" sz="2800" dirty="0"/>
              <a:t>Online invullen van profielkeuze via het</a:t>
            </a:r>
          </a:p>
          <a:p>
            <a:pPr>
              <a:buNone/>
            </a:pPr>
            <a:r>
              <a:rPr lang="nl-NL" sz="2800" dirty="0"/>
              <a:t>Magisteraccount van ouders (!)</a:t>
            </a:r>
          </a:p>
          <a:p>
            <a:pPr>
              <a:buNone/>
            </a:pPr>
            <a:endParaRPr lang="nl-NL" sz="2800" dirty="0"/>
          </a:p>
          <a:p>
            <a:pPr>
              <a:buNone/>
            </a:pPr>
            <a:r>
              <a:rPr lang="nl-NL" sz="2800" dirty="0"/>
              <a:t>Uw kind weet dan wat hij/zij gaat kiezen. </a:t>
            </a:r>
          </a:p>
          <a:p>
            <a:pPr>
              <a:buNone/>
            </a:pPr>
            <a:r>
              <a:rPr lang="nl-NL" sz="2800" dirty="0"/>
              <a:t>Vul samen thuis vast een keuzeformulier in.</a:t>
            </a:r>
          </a:p>
          <a:p>
            <a:endParaRPr lang="nl-NL" sz="2000" dirty="0"/>
          </a:p>
        </p:txBody>
      </p:sp>
      <p:sp>
        <p:nvSpPr>
          <p:cNvPr id="4" name="Titel 2">
            <a:extLst>
              <a:ext uri="{FF2B5EF4-FFF2-40B4-BE49-F238E27FC236}">
                <a16:creationId xmlns:a16="http://schemas.microsoft.com/office/drawing/2014/main" id="{B3FA9855-E15B-FC97-FF81-AFAAA041F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348" y="145145"/>
            <a:ext cx="7886700" cy="1325563"/>
          </a:xfrm>
        </p:spPr>
        <p:txBody>
          <a:bodyPr/>
          <a:lstStyle/>
          <a:p>
            <a:r>
              <a:rPr lang="nl-NL" b="1" dirty="0"/>
              <a:t>Profielkeuze </a:t>
            </a:r>
            <a:r>
              <a:rPr lang="nl-NL" dirty="0"/>
              <a:t>14</a:t>
            </a:r>
            <a:r>
              <a:rPr lang="nl-NL" b="1" dirty="0"/>
              <a:t> januari online</a:t>
            </a:r>
          </a:p>
        </p:txBody>
      </p:sp>
    </p:spTree>
    <p:extLst>
      <p:ext uri="{BB962C8B-B14F-4D97-AF65-F5344CB8AC3E}">
        <p14:creationId xmlns:p14="http://schemas.microsoft.com/office/powerpoint/2010/main" val="269223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1143000"/>
          </a:xfrm>
        </p:spPr>
        <p:txBody>
          <a:bodyPr/>
          <a:lstStyle/>
          <a:p>
            <a:r>
              <a:rPr lang="nl-NL" b="1" dirty="0"/>
              <a:t>Studie en profiel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264804" y="1772816"/>
            <a:ext cx="7787208" cy="4752528"/>
          </a:xfrm>
        </p:spPr>
        <p:txBody>
          <a:bodyPr>
            <a:normAutofit/>
          </a:bodyPr>
          <a:lstStyle/>
          <a:p>
            <a:pPr>
              <a:buNone/>
            </a:pPr>
            <a:endParaRPr lang="nl-NL" dirty="0"/>
          </a:p>
          <a:p>
            <a:pPr>
              <a:buFont typeface="Wingdings" pitchFamily="2" charset="2"/>
              <a:buChar char="q"/>
            </a:pPr>
            <a:endParaRPr lang="nl-NL" dirty="0"/>
          </a:p>
          <a:p>
            <a:pPr>
              <a:buFont typeface="Wingdings" pitchFamily="2" charset="2"/>
              <a:buChar char="§"/>
            </a:pP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25FECE3-D14F-4472-868D-A73114F46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124065"/>
            <a:ext cx="5726960" cy="522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56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17348004-8AB2-4958-A4F4-788D655DB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7" y="976164"/>
            <a:ext cx="6739745" cy="5383371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1143000"/>
          </a:xfrm>
        </p:spPr>
        <p:txBody>
          <a:bodyPr>
            <a:normAutofit/>
          </a:bodyPr>
          <a:lstStyle/>
          <a:p>
            <a:r>
              <a:rPr lang="nl-NL" b="1" dirty="0"/>
              <a:t>Vakkenpakket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264804" y="1772816"/>
            <a:ext cx="7787208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dirty="0"/>
          </a:p>
          <a:p>
            <a:pPr>
              <a:buFont typeface="Wingdings" pitchFamily="2" charset="2"/>
              <a:buChar char="§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597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1143000"/>
          </a:xfrm>
        </p:spPr>
        <p:txBody>
          <a:bodyPr/>
          <a:lstStyle/>
          <a:p>
            <a:r>
              <a:rPr lang="nl-NL" b="1" dirty="0"/>
              <a:t>Samenvatting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264804" y="1772816"/>
            <a:ext cx="7787208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dirty="0"/>
          </a:p>
          <a:p>
            <a:pPr>
              <a:buFont typeface="Wingdings" pitchFamily="2" charset="2"/>
              <a:buChar char="§"/>
            </a:pP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685433B-0360-461B-B57F-29A7FEBF9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206" y="1267606"/>
            <a:ext cx="7448563" cy="455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14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115616" y="-18504"/>
            <a:ext cx="7886700" cy="1325563"/>
          </a:xfrm>
        </p:spPr>
        <p:txBody>
          <a:bodyPr/>
          <a:lstStyle/>
          <a:p>
            <a:r>
              <a:rPr lang="nl-NL" b="1" dirty="0"/>
              <a:t>Vragen over profielkeuze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644322" y="1556792"/>
            <a:ext cx="8075240" cy="468052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nl-NL" sz="2400" dirty="0"/>
              <a:t>Mail de decaan: l.vanhouten</a:t>
            </a:r>
            <a:r>
              <a:rPr lang="nl-NL" sz="2400" dirty="0">
                <a:hlinkClick r:id="rId3"/>
              </a:rPr>
              <a:t>@schoter.nl</a:t>
            </a:r>
            <a:r>
              <a:rPr lang="nl-NL" sz="2400" dirty="0"/>
              <a:t> </a:t>
            </a:r>
          </a:p>
          <a:p>
            <a:pPr marL="457200" lvl="1" indent="0">
              <a:buNone/>
            </a:pPr>
            <a:endParaRPr lang="nl-NL" sz="2400" dirty="0"/>
          </a:p>
          <a:p>
            <a:pPr marL="457200" lvl="1" indent="0">
              <a:buNone/>
            </a:pPr>
            <a:r>
              <a:rPr lang="nl-NL" sz="2400" dirty="0"/>
              <a:t>Werkdagen</a:t>
            </a:r>
          </a:p>
          <a:p>
            <a:pPr marL="457200" lvl="1" indent="0">
              <a:buNone/>
            </a:pPr>
            <a:r>
              <a:rPr lang="nl-NL" sz="2400" dirty="0"/>
              <a:t>Maandag, dinsdag, donderdag, vrijdag</a:t>
            </a:r>
          </a:p>
          <a:p>
            <a:pPr marL="457200" lvl="1" indent="0">
              <a:buNone/>
            </a:pPr>
            <a:endParaRPr lang="nl-NL" sz="2400" dirty="0"/>
          </a:p>
          <a:p>
            <a:pPr marL="457200" lvl="1" indent="0">
              <a:buNone/>
            </a:pPr>
            <a:r>
              <a:rPr lang="nl-NL" sz="2400" dirty="0"/>
              <a:t>Veel succes! </a:t>
            </a:r>
          </a:p>
          <a:p>
            <a:pPr>
              <a:buFont typeface="Wingdings" pitchFamily="2" charset="2"/>
              <a:buChar char="§"/>
            </a:pPr>
            <a:endParaRPr lang="nl-NL" b="1" dirty="0"/>
          </a:p>
          <a:p>
            <a:pPr>
              <a:buNone/>
            </a:pPr>
            <a:r>
              <a:rPr lang="nl-NL" dirty="0"/>
              <a:t>Let op:</a:t>
            </a:r>
          </a:p>
          <a:p>
            <a:pPr>
              <a:buNone/>
            </a:pPr>
            <a:r>
              <a:rPr lang="nl-NL" dirty="0"/>
              <a:t>De ouders van de leerlingen uit 3tha gaan mee met mevr. Kamminga.</a:t>
            </a:r>
          </a:p>
          <a:p>
            <a:pPr>
              <a:buNone/>
            </a:pPr>
            <a:r>
              <a:rPr lang="nl-NL" dirty="0"/>
              <a:t>U krijgt uitleg over TTO in de bovenbouw.</a:t>
            </a:r>
          </a:p>
          <a:p>
            <a:pPr>
              <a:buFont typeface="Wingdings" pitchFamily="2" charset="2"/>
              <a:buChar char="q"/>
            </a:pPr>
            <a:endParaRPr lang="nl-NL" dirty="0"/>
          </a:p>
          <a:p>
            <a:pPr>
              <a:buFont typeface="Wingdings" pitchFamily="2" charset="2"/>
              <a:buChar char="§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582010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Schoter_PPT">
  <a:themeElements>
    <a:clrScheme name="Schoter_PPT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83583"/>
      </a:accent1>
      <a:accent2>
        <a:srgbClr val="EE7F00"/>
      </a:accent2>
      <a:accent3>
        <a:srgbClr val="FEE3C8"/>
      </a:accent3>
      <a:accent4>
        <a:srgbClr val="999999"/>
      </a:accent4>
      <a:accent5>
        <a:srgbClr val="CAC7C7"/>
      </a:accent5>
      <a:accent6>
        <a:srgbClr val="666666"/>
      </a:accent6>
      <a:hlink>
        <a:srgbClr val="000000"/>
      </a:hlink>
      <a:folHlink>
        <a:srgbClr val="00000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Schoter_PPT">
  <a:themeElements>
    <a:clrScheme name="Schoter_PPT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83583"/>
      </a:accent1>
      <a:accent2>
        <a:srgbClr val="EE7F00"/>
      </a:accent2>
      <a:accent3>
        <a:srgbClr val="FEE3C8"/>
      </a:accent3>
      <a:accent4>
        <a:srgbClr val="999999"/>
      </a:accent4>
      <a:accent5>
        <a:srgbClr val="CAC7C7"/>
      </a:accent5>
      <a:accent6>
        <a:srgbClr val="666666"/>
      </a:accent6>
      <a:hlink>
        <a:srgbClr val="000000"/>
      </a:hlink>
      <a:folHlink>
        <a:srgbClr val="00000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2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3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4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5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6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7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8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9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10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11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12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BCE819D1BA0343AF33E2FEE5272108" ma:contentTypeVersion="8" ma:contentTypeDescription="Een nieuw document maken." ma:contentTypeScope="" ma:versionID="91df808feaa9de1a47d37f7beedd478b">
  <xsd:schema xmlns:xsd="http://www.w3.org/2001/XMLSchema" xmlns:xs="http://www.w3.org/2001/XMLSchema" xmlns:p="http://schemas.microsoft.com/office/2006/metadata/properties" xmlns:ns2="9e0501ff-efe5-416f-918d-41f28ab63c26" xmlns:ns3="b1c06286-7f07-443b-bf7a-1fe4c656d262" targetNamespace="http://schemas.microsoft.com/office/2006/metadata/properties" ma:root="true" ma:fieldsID="bde773443ce4c34e75aba170773a9cfc" ns2:_="" ns3:_="">
    <xsd:import namespace="9e0501ff-efe5-416f-918d-41f28ab63c26"/>
    <xsd:import namespace="b1c06286-7f07-443b-bf7a-1fe4c656d2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0501ff-efe5-416f-918d-41f28ab63c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c06286-7f07-443b-bf7a-1fe4c656d26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BA972E8-39FF-4E90-BC68-6D08E7844B2B}">
  <ds:schemaRefs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1A20373-EF36-4BFD-8487-29BB68CA57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F87E12-BBC3-4D2E-9CE5-32A08F674B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0501ff-efe5-416f-918d-41f28ab63c26"/>
    <ds:schemaRef ds:uri="b1c06286-7f07-443b-bf7a-1fe4c656d2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10754</TotalTime>
  <Words>1482</Words>
  <Application>Microsoft Office PowerPoint</Application>
  <PresentationFormat>Diavoorstelling (4:3)</PresentationFormat>
  <Paragraphs>310</Paragraphs>
  <Slides>35</Slides>
  <Notes>18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35</vt:i4>
      </vt:variant>
    </vt:vector>
  </HeadingPairs>
  <TitlesOfParts>
    <vt:vector size="41" baseType="lpstr">
      <vt:lpstr>Arial</vt:lpstr>
      <vt:lpstr>Calibri</vt:lpstr>
      <vt:lpstr>Symbol</vt:lpstr>
      <vt:lpstr>Wingdings</vt:lpstr>
      <vt:lpstr>Schoter_PPT</vt:lpstr>
      <vt:lpstr>1_Schoter_PPT</vt:lpstr>
      <vt:lpstr>Lotte van Houten Decaan mavo, havo, vwo</vt:lpstr>
      <vt:lpstr>Vanavond</vt:lpstr>
      <vt:lpstr>Profielen havo </vt:lpstr>
      <vt:lpstr>Opbouw van de profielen</vt:lpstr>
      <vt:lpstr>  Gemeenschappelijk deel</vt:lpstr>
      <vt:lpstr>Natuur &amp; Techniek</vt:lpstr>
      <vt:lpstr>Natuur &amp; Techniek</vt:lpstr>
      <vt:lpstr>Wiskunde A en B</vt:lpstr>
      <vt:lpstr>Natuur &amp; Gezondheid</vt:lpstr>
      <vt:lpstr>Natuur &amp; Gezondheid</vt:lpstr>
      <vt:lpstr>Economie &amp; Maatschappij</vt:lpstr>
      <vt:lpstr>Economie &amp; Maatschappij</vt:lpstr>
      <vt:lpstr>Cultuur &amp; Maatschappij</vt:lpstr>
      <vt:lpstr>Cultuur &amp; Maatschappij</vt:lpstr>
      <vt:lpstr>Extra examenvak</vt:lpstr>
      <vt:lpstr>Hoe kies je een profiel?</vt:lpstr>
      <vt:lpstr>PowerPoint-presentatie</vt:lpstr>
      <vt:lpstr>Lyceo LOB</vt:lpstr>
      <vt:lpstr>Hoe kies je een profiel?</vt:lpstr>
      <vt:lpstr>HBO studies: Verplichte vakken/profielen</vt:lpstr>
      <vt:lpstr>Meerdere routes mogelijk</vt:lpstr>
      <vt:lpstr>Hoe kies je een profiel?</vt:lpstr>
      <vt:lpstr>Tijdpad vervolgtraject</vt:lpstr>
      <vt:lpstr>Keuze wijzigen?</vt:lpstr>
      <vt:lpstr>Informatie pilot aanpassing rooster 3H</vt:lpstr>
      <vt:lpstr>Wat houdt het in?</vt:lpstr>
      <vt:lpstr>Profielkeuze</vt:lpstr>
      <vt:lpstr>Studieruimte</vt:lpstr>
      <vt:lpstr>Tijdpad</vt:lpstr>
      <vt:lpstr>Bevorderingsnormen</vt:lpstr>
      <vt:lpstr>Profielkeuze 14 januari online</vt:lpstr>
      <vt:lpstr>Studie en profiel</vt:lpstr>
      <vt:lpstr>Vakkenpakket</vt:lpstr>
      <vt:lpstr>Samenvatting</vt:lpstr>
      <vt:lpstr>Vragen over profielkeuze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Profielkeuze  3 vwo</dc:title>
  <dc:creator>Jan</dc:creator>
  <cp:lastModifiedBy>Houten, L. van</cp:lastModifiedBy>
  <cp:revision>209</cp:revision>
  <dcterms:created xsi:type="dcterms:W3CDTF">2011-01-19T21:08:22Z</dcterms:created>
  <dcterms:modified xsi:type="dcterms:W3CDTF">2024-12-18T13:20:21Z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0x010100B7BCE819D1BA0343AF33E2FEE5272108</vt:lpwstr>
  </property>
  <property fmtid="{D5CDD505-2E9C-101B-9397-08002B2CF9AE}" pid="3" name="Author">
    <vt:lpwstr>3;#;UserInfo</vt:lpwstr>
  </property>
  <property fmtid="{D5CDD505-2E9C-101B-9397-08002B2CF9AE}" pid="4" name="Order">
    <vt:r8>7426400</vt:r8>
  </property>
  <property fmtid="{D5CDD505-2E9C-101B-9397-08002B2CF9AE}" pid="5" name="_ShortcutWebId">
    <vt:lpwstr/>
  </property>
  <property fmtid="{D5CDD505-2E9C-101B-9397-08002B2CF9AE}" pid="6" name="_ShortcutUniqueId">
    <vt:lpwstr/>
  </property>
  <property fmtid="{D5CDD505-2E9C-101B-9397-08002B2CF9AE}" pid="7" name="Modified">
    <vt:filetime>2016-01-28T07:33:21Z</vt:filetime>
  </property>
  <property fmtid="{D5CDD505-2E9C-101B-9397-08002B2CF9AE}" pid="8" name="Editor">
    <vt:lpwstr>3;#;UserInfo</vt:lpwstr>
  </property>
  <property fmtid="{D5CDD505-2E9C-101B-9397-08002B2CF9AE}" pid="9" name="_ShortcutSiteId">
    <vt:lpwstr/>
  </property>
  <property fmtid="{D5CDD505-2E9C-101B-9397-08002B2CF9AE}" pid="10" name="_ShortcutUrl">
    <vt:lpwstr/>
  </property>
  <property fmtid="{D5CDD505-2E9C-101B-9397-08002B2CF9AE}" pid="11" name="Created">
    <vt:filetime>2015-11-23T08:01:19Z</vt:filetime>
  </property>
</Properties>
</file>