
<file path=[Content_Types].xml><?xml version="1.0" encoding="utf-8"?>
<Types xmlns="http://schemas.openxmlformats.org/package/2006/content-types">
  <Default Extension="jfif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4"/>
  </p:sldMasterIdLst>
  <p:notesMasterIdLst>
    <p:notesMasterId r:id="rId23"/>
  </p:notesMasterIdLst>
  <p:handoutMasterIdLst>
    <p:handoutMasterId r:id="rId24"/>
  </p:handoutMasterIdLst>
  <p:sldIdLst>
    <p:sldId id="441" r:id="rId5"/>
    <p:sldId id="442" r:id="rId6"/>
    <p:sldId id="458" r:id="rId7"/>
    <p:sldId id="317" r:id="rId8"/>
    <p:sldId id="276" r:id="rId9"/>
    <p:sldId id="264" r:id="rId10"/>
    <p:sldId id="263" r:id="rId11"/>
    <p:sldId id="262" r:id="rId12"/>
    <p:sldId id="261" r:id="rId13"/>
    <p:sldId id="425" r:id="rId14"/>
    <p:sldId id="322" r:id="rId15"/>
    <p:sldId id="437" r:id="rId16"/>
    <p:sldId id="460" r:id="rId17"/>
    <p:sldId id="459" r:id="rId18"/>
    <p:sldId id="453" r:id="rId19"/>
    <p:sldId id="454" r:id="rId20"/>
    <p:sldId id="455" r:id="rId21"/>
    <p:sldId id="451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Stijl, lich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211" autoAdjust="0"/>
    <p:restoredTop sz="94660"/>
  </p:normalViewPr>
  <p:slideViewPr>
    <p:cSldViewPr snapToGrid="0">
      <p:cViewPr>
        <p:scale>
          <a:sx n="70" d="100"/>
          <a:sy n="70" d="100"/>
        </p:scale>
        <p:origin x="1877" y="39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3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E517B10-2A67-4A18-AF96-55DEF6396D0C}" type="doc">
      <dgm:prSet loTypeId="urn:microsoft.com/office/officeart/2005/8/layout/list1" loCatId="list" qsTypeId="urn:microsoft.com/office/officeart/2005/8/quickstyle/3d3" qsCatId="3D" csTypeId="urn:microsoft.com/office/officeart/2005/8/colors/accent6_3" csCatId="accent6" phldr="1"/>
      <dgm:spPr/>
      <dgm:t>
        <a:bodyPr/>
        <a:lstStyle/>
        <a:p>
          <a:endParaRPr lang="nl-NL"/>
        </a:p>
      </dgm:t>
    </dgm:pt>
    <dgm:pt modelId="{BBEBBEE1-F307-43BA-A997-2AB0230D5035}">
      <dgm:prSet custT="1"/>
      <dgm:spPr/>
      <dgm:t>
        <a:bodyPr/>
        <a:lstStyle/>
        <a:p>
          <a:r>
            <a:rPr lang="nl-NL" sz="1600" dirty="0"/>
            <a:t>27 en 28 maart (MOL)</a:t>
          </a:r>
        </a:p>
      </dgm:t>
    </dgm:pt>
    <dgm:pt modelId="{675B8367-C0C5-4E45-B319-B1F50E3913D3}" type="parTrans" cxnId="{4DD3908E-CA58-49F2-932A-62CCD8F65F49}">
      <dgm:prSet/>
      <dgm:spPr/>
      <dgm:t>
        <a:bodyPr/>
        <a:lstStyle/>
        <a:p>
          <a:endParaRPr lang="nl-NL"/>
        </a:p>
      </dgm:t>
    </dgm:pt>
    <dgm:pt modelId="{F023F8D9-C1EA-462C-B9F3-E7B73F4B4B78}" type="sibTrans" cxnId="{4DD3908E-CA58-49F2-932A-62CCD8F65F49}">
      <dgm:prSet/>
      <dgm:spPr/>
      <dgm:t>
        <a:bodyPr/>
        <a:lstStyle/>
        <a:p>
          <a:endParaRPr lang="nl-NL"/>
        </a:p>
      </dgm:t>
    </dgm:pt>
    <dgm:pt modelId="{E15A28EC-05B0-4A5A-A7EE-B58873310C87}">
      <dgm:prSet custT="1"/>
      <dgm:spPr/>
      <dgm:t>
        <a:bodyPr/>
        <a:lstStyle/>
        <a:p>
          <a:r>
            <a:rPr lang="nl-NL" sz="1600" dirty="0"/>
            <a:t>17 juli</a:t>
          </a:r>
        </a:p>
      </dgm:t>
    </dgm:pt>
    <dgm:pt modelId="{CF3A925E-996A-47AE-B48F-9DC5F9BA3D6A}" type="parTrans" cxnId="{13CD8A2C-B3B1-4108-B268-6CF69D65B5CD}">
      <dgm:prSet/>
      <dgm:spPr/>
      <dgm:t>
        <a:bodyPr/>
        <a:lstStyle/>
        <a:p>
          <a:endParaRPr lang="nl-NL"/>
        </a:p>
      </dgm:t>
    </dgm:pt>
    <dgm:pt modelId="{C4062E7A-97E0-4730-BBA1-49BF5C046311}" type="sibTrans" cxnId="{13CD8A2C-B3B1-4108-B268-6CF69D65B5CD}">
      <dgm:prSet/>
      <dgm:spPr/>
      <dgm:t>
        <a:bodyPr/>
        <a:lstStyle/>
        <a:p>
          <a:endParaRPr lang="nl-NL"/>
        </a:p>
      </dgm:t>
    </dgm:pt>
    <dgm:pt modelId="{33D88987-8511-4813-810C-C68AC61967FA}">
      <dgm:prSet phldrT="[Tekst]" custT="1"/>
      <dgm:spPr/>
      <dgm:t>
        <a:bodyPr/>
        <a:lstStyle/>
        <a:p>
          <a:r>
            <a:rPr lang="nl-NL" sz="1600" dirty="0"/>
            <a:t>22 januari</a:t>
          </a:r>
        </a:p>
      </dgm:t>
    </dgm:pt>
    <dgm:pt modelId="{42B65447-45BD-42DA-8237-F1B2E960FD88}" type="parTrans" cxnId="{3CF7F0BF-24C6-4267-B4B2-4A02633D143A}">
      <dgm:prSet/>
      <dgm:spPr/>
      <dgm:t>
        <a:bodyPr/>
        <a:lstStyle/>
        <a:p>
          <a:endParaRPr lang="nl-NL"/>
        </a:p>
      </dgm:t>
    </dgm:pt>
    <dgm:pt modelId="{A829E670-2FF0-4F42-8910-ECF68ACF35F3}" type="sibTrans" cxnId="{3CF7F0BF-24C6-4267-B4B2-4A02633D143A}">
      <dgm:prSet/>
      <dgm:spPr/>
      <dgm:t>
        <a:bodyPr/>
        <a:lstStyle/>
        <a:p>
          <a:endParaRPr lang="nl-NL"/>
        </a:p>
      </dgm:t>
    </dgm:pt>
    <dgm:pt modelId="{2E0F9296-1195-4859-A6ED-455F028FFC01}">
      <dgm:prSet/>
      <dgm:spPr/>
      <dgm:t>
        <a:bodyPr/>
        <a:lstStyle/>
        <a:p>
          <a:r>
            <a:rPr lang="nl-NL" dirty="0"/>
            <a:t>Profielkeuze online invoeren in Magister; aanpassingen in het systeem tot 1 maart</a:t>
          </a:r>
        </a:p>
      </dgm:t>
    </dgm:pt>
    <dgm:pt modelId="{39F0D5CA-37D8-4B53-9F06-FE9DB75F1329}" type="parTrans" cxnId="{876AF529-3B44-499B-91D3-371E85AAD25E}">
      <dgm:prSet/>
      <dgm:spPr/>
      <dgm:t>
        <a:bodyPr/>
        <a:lstStyle/>
        <a:p>
          <a:endParaRPr lang="nl-NL"/>
        </a:p>
      </dgm:t>
    </dgm:pt>
    <dgm:pt modelId="{98D3FC19-F0D5-4665-ADF5-3E73790A1090}" type="sibTrans" cxnId="{876AF529-3B44-499B-91D3-371E85AAD25E}">
      <dgm:prSet/>
      <dgm:spPr/>
      <dgm:t>
        <a:bodyPr/>
        <a:lstStyle/>
        <a:p>
          <a:endParaRPr lang="nl-NL"/>
        </a:p>
      </dgm:t>
    </dgm:pt>
    <dgm:pt modelId="{F1F4615F-5A67-4FF2-878E-D804452B7127}">
      <dgm:prSet/>
      <dgm:spPr/>
      <dgm:t>
        <a:bodyPr/>
        <a:lstStyle/>
        <a:p>
          <a:r>
            <a:rPr lang="nl-NL" dirty="0"/>
            <a:t>Tekenen profielkeuzeformulier + evt. bespreken afstroom</a:t>
          </a:r>
        </a:p>
      </dgm:t>
    </dgm:pt>
    <dgm:pt modelId="{D8ABC75D-95ED-4B15-BA51-9CD5E83F6346}" type="parTrans" cxnId="{77B6F3DC-95F8-44FD-9AFA-8C4AE36DF6AE}">
      <dgm:prSet/>
      <dgm:spPr/>
      <dgm:t>
        <a:bodyPr/>
        <a:lstStyle/>
        <a:p>
          <a:endParaRPr lang="nl-NL"/>
        </a:p>
      </dgm:t>
    </dgm:pt>
    <dgm:pt modelId="{C7736822-361F-4C2C-ADC7-8DE2191BDA5B}" type="sibTrans" cxnId="{77B6F3DC-95F8-44FD-9AFA-8C4AE36DF6AE}">
      <dgm:prSet/>
      <dgm:spPr/>
      <dgm:t>
        <a:bodyPr/>
        <a:lstStyle/>
        <a:p>
          <a:endParaRPr lang="nl-NL"/>
        </a:p>
      </dgm:t>
    </dgm:pt>
    <dgm:pt modelId="{3F8470BE-F3A0-4BF3-9777-BD357EA8ADC7}">
      <dgm:prSet/>
      <dgm:spPr/>
      <dgm:t>
        <a:bodyPr/>
        <a:lstStyle/>
        <a:p>
          <a:r>
            <a:rPr lang="nl-NL" dirty="0"/>
            <a:t>Laatste wijzigingen vakkenpakket </a:t>
          </a:r>
        </a:p>
      </dgm:t>
    </dgm:pt>
    <dgm:pt modelId="{49FC59E2-2307-4362-88B8-6D0C425237DC}" type="parTrans" cxnId="{BC3CBEBB-33A2-4CC0-BC17-9E8C731AA8C2}">
      <dgm:prSet/>
      <dgm:spPr/>
      <dgm:t>
        <a:bodyPr/>
        <a:lstStyle/>
        <a:p>
          <a:endParaRPr lang="nl-NL"/>
        </a:p>
      </dgm:t>
    </dgm:pt>
    <dgm:pt modelId="{F93A2ED9-586F-492D-AA0E-02158F4B2052}" type="sibTrans" cxnId="{BC3CBEBB-33A2-4CC0-BC17-9E8C731AA8C2}">
      <dgm:prSet/>
      <dgm:spPr/>
      <dgm:t>
        <a:bodyPr/>
        <a:lstStyle/>
        <a:p>
          <a:endParaRPr lang="nl-NL"/>
        </a:p>
      </dgm:t>
    </dgm:pt>
    <dgm:pt modelId="{6623EE32-E249-4F88-AAAD-8C1B78B4DFA0}" type="pres">
      <dgm:prSet presAssocID="{4E517B10-2A67-4A18-AF96-55DEF6396D0C}" presName="linear" presStyleCnt="0">
        <dgm:presLayoutVars>
          <dgm:dir/>
          <dgm:animLvl val="lvl"/>
          <dgm:resizeHandles val="exact"/>
        </dgm:presLayoutVars>
      </dgm:prSet>
      <dgm:spPr/>
    </dgm:pt>
    <dgm:pt modelId="{305B40B9-4754-4A49-AE53-E24E05FBA860}" type="pres">
      <dgm:prSet presAssocID="{33D88987-8511-4813-810C-C68AC61967FA}" presName="parentLin" presStyleCnt="0"/>
      <dgm:spPr/>
    </dgm:pt>
    <dgm:pt modelId="{75140E88-BAED-49EC-9837-1FA23B45E579}" type="pres">
      <dgm:prSet presAssocID="{33D88987-8511-4813-810C-C68AC61967FA}" presName="parentLeftMargin" presStyleLbl="node1" presStyleIdx="0" presStyleCnt="3"/>
      <dgm:spPr/>
    </dgm:pt>
    <dgm:pt modelId="{FE67C525-95EB-47A2-94CF-7B1F5C3EF4B9}" type="pres">
      <dgm:prSet presAssocID="{33D88987-8511-4813-810C-C68AC61967FA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F62625A0-7511-453D-A5CC-3D8A96DD83A5}" type="pres">
      <dgm:prSet presAssocID="{33D88987-8511-4813-810C-C68AC61967FA}" presName="negativeSpace" presStyleCnt="0"/>
      <dgm:spPr/>
    </dgm:pt>
    <dgm:pt modelId="{BCC1D098-EA91-4550-9688-3A4C9CF8903F}" type="pres">
      <dgm:prSet presAssocID="{33D88987-8511-4813-810C-C68AC61967FA}" presName="childText" presStyleLbl="conFgAcc1" presStyleIdx="0" presStyleCnt="3">
        <dgm:presLayoutVars>
          <dgm:bulletEnabled val="1"/>
        </dgm:presLayoutVars>
      </dgm:prSet>
      <dgm:spPr/>
    </dgm:pt>
    <dgm:pt modelId="{E62734D2-324D-49F0-8DA6-01BE597AB313}" type="pres">
      <dgm:prSet presAssocID="{A829E670-2FF0-4F42-8910-ECF68ACF35F3}" presName="spaceBetweenRectangles" presStyleCnt="0"/>
      <dgm:spPr/>
    </dgm:pt>
    <dgm:pt modelId="{148B5F88-32DE-48E4-A6B0-233D85E8CF3E}" type="pres">
      <dgm:prSet presAssocID="{BBEBBEE1-F307-43BA-A997-2AB0230D5035}" presName="parentLin" presStyleCnt="0"/>
      <dgm:spPr/>
    </dgm:pt>
    <dgm:pt modelId="{480B00E3-C787-4586-B101-B5D0FDEAEA30}" type="pres">
      <dgm:prSet presAssocID="{BBEBBEE1-F307-43BA-A997-2AB0230D5035}" presName="parentLeftMargin" presStyleLbl="node1" presStyleIdx="0" presStyleCnt="3"/>
      <dgm:spPr/>
    </dgm:pt>
    <dgm:pt modelId="{BAD67A9D-481B-4D5A-A346-10AD4930CE16}" type="pres">
      <dgm:prSet presAssocID="{BBEBBEE1-F307-43BA-A997-2AB0230D5035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EFC31BF7-737F-4D61-91B4-30D11B486FD1}" type="pres">
      <dgm:prSet presAssocID="{BBEBBEE1-F307-43BA-A997-2AB0230D5035}" presName="negativeSpace" presStyleCnt="0"/>
      <dgm:spPr/>
    </dgm:pt>
    <dgm:pt modelId="{B6F1D7AB-6401-423C-960A-797BC7B720A5}" type="pres">
      <dgm:prSet presAssocID="{BBEBBEE1-F307-43BA-A997-2AB0230D5035}" presName="childText" presStyleLbl="conFgAcc1" presStyleIdx="1" presStyleCnt="3">
        <dgm:presLayoutVars>
          <dgm:bulletEnabled val="1"/>
        </dgm:presLayoutVars>
      </dgm:prSet>
      <dgm:spPr/>
    </dgm:pt>
    <dgm:pt modelId="{24890603-0E0F-4D9C-9CB8-1B57C137BB5E}" type="pres">
      <dgm:prSet presAssocID="{F023F8D9-C1EA-462C-B9F3-E7B73F4B4B78}" presName="spaceBetweenRectangles" presStyleCnt="0"/>
      <dgm:spPr/>
    </dgm:pt>
    <dgm:pt modelId="{63989CE8-C7FA-4042-808B-3C051B9C1D8C}" type="pres">
      <dgm:prSet presAssocID="{E15A28EC-05B0-4A5A-A7EE-B58873310C87}" presName="parentLin" presStyleCnt="0"/>
      <dgm:spPr/>
    </dgm:pt>
    <dgm:pt modelId="{FE6F0121-10B0-4198-9804-1DF43A7F5D16}" type="pres">
      <dgm:prSet presAssocID="{E15A28EC-05B0-4A5A-A7EE-B58873310C87}" presName="parentLeftMargin" presStyleLbl="node1" presStyleIdx="1" presStyleCnt="3"/>
      <dgm:spPr/>
    </dgm:pt>
    <dgm:pt modelId="{C41979B3-CB30-4C70-9156-42FB286A5BA9}" type="pres">
      <dgm:prSet presAssocID="{E15A28EC-05B0-4A5A-A7EE-B58873310C87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CA2B4DCC-5DB6-4DB0-B534-4ADB544F9D48}" type="pres">
      <dgm:prSet presAssocID="{E15A28EC-05B0-4A5A-A7EE-B58873310C87}" presName="negativeSpace" presStyleCnt="0"/>
      <dgm:spPr/>
    </dgm:pt>
    <dgm:pt modelId="{B04E16E4-6956-4E56-98FB-ADBFF441B935}" type="pres">
      <dgm:prSet presAssocID="{E15A28EC-05B0-4A5A-A7EE-B58873310C87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262B0909-626C-4559-B82F-6AE22A8E1910}" type="presOf" srcId="{E15A28EC-05B0-4A5A-A7EE-B58873310C87}" destId="{C41979B3-CB30-4C70-9156-42FB286A5BA9}" srcOrd="1" destOrd="0" presId="urn:microsoft.com/office/officeart/2005/8/layout/list1"/>
    <dgm:cxn modelId="{AA676225-B0F4-48E4-978B-07A71F5BCC56}" type="presOf" srcId="{3F8470BE-F3A0-4BF3-9777-BD357EA8ADC7}" destId="{B04E16E4-6956-4E56-98FB-ADBFF441B935}" srcOrd="0" destOrd="0" presId="urn:microsoft.com/office/officeart/2005/8/layout/list1"/>
    <dgm:cxn modelId="{876AF529-3B44-499B-91D3-371E85AAD25E}" srcId="{33D88987-8511-4813-810C-C68AC61967FA}" destId="{2E0F9296-1195-4859-A6ED-455F028FFC01}" srcOrd="0" destOrd="0" parTransId="{39F0D5CA-37D8-4B53-9F06-FE9DB75F1329}" sibTransId="{98D3FC19-F0D5-4665-ADF5-3E73790A1090}"/>
    <dgm:cxn modelId="{13CD8A2C-B3B1-4108-B268-6CF69D65B5CD}" srcId="{4E517B10-2A67-4A18-AF96-55DEF6396D0C}" destId="{E15A28EC-05B0-4A5A-A7EE-B58873310C87}" srcOrd="2" destOrd="0" parTransId="{CF3A925E-996A-47AE-B48F-9DC5F9BA3D6A}" sibTransId="{C4062E7A-97E0-4730-BBA1-49BF5C046311}"/>
    <dgm:cxn modelId="{0263B060-D615-4FA2-9CFB-361B7CF4A620}" type="presOf" srcId="{33D88987-8511-4813-810C-C68AC61967FA}" destId="{FE67C525-95EB-47A2-94CF-7B1F5C3EF4B9}" srcOrd="1" destOrd="0" presId="urn:microsoft.com/office/officeart/2005/8/layout/list1"/>
    <dgm:cxn modelId="{C826CE70-5E00-475C-AC8A-9EEB00D414D3}" type="presOf" srcId="{33D88987-8511-4813-810C-C68AC61967FA}" destId="{75140E88-BAED-49EC-9837-1FA23B45E579}" srcOrd="0" destOrd="0" presId="urn:microsoft.com/office/officeart/2005/8/layout/list1"/>
    <dgm:cxn modelId="{88180552-016C-47C7-9215-F61C788271C2}" type="presOf" srcId="{BBEBBEE1-F307-43BA-A997-2AB0230D5035}" destId="{BAD67A9D-481B-4D5A-A346-10AD4930CE16}" srcOrd="1" destOrd="0" presId="urn:microsoft.com/office/officeart/2005/8/layout/list1"/>
    <dgm:cxn modelId="{4DD3908E-CA58-49F2-932A-62CCD8F65F49}" srcId="{4E517B10-2A67-4A18-AF96-55DEF6396D0C}" destId="{BBEBBEE1-F307-43BA-A997-2AB0230D5035}" srcOrd="1" destOrd="0" parTransId="{675B8367-C0C5-4E45-B319-B1F50E3913D3}" sibTransId="{F023F8D9-C1EA-462C-B9F3-E7B73F4B4B78}"/>
    <dgm:cxn modelId="{5D573894-D9FA-48B1-B4D9-D4FDB74E162F}" type="presOf" srcId="{BBEBBEE1-F307-43BA-A997-2AB0230D5035}" destId="{480B00E3-C787-4586-B101-B5D0FDEAEA30}" srcOrd="0" destOrd="0" presId="urn:microsoft.com/office/officeart/2005/8/layout/list1"/>
    <dgm:cxn modelId="{C2403399-44BE-479D-AFCD-27E9C765E57B}" type="presOf" srcId="{2E0F9296-1195-4859-A6ED-455F028FFC01}" destId="{BCC1D098-EA91-4550-9688-3A4C9CF8903F}" srcOrd="0" destOrd="0" presId="urn:microsoft.com/office/officeart/2005/8/layout/list1"/>
    <dgm:cxn modelId="{B70FA8A5-FA58-42AE-9F63-B17143A8EC46}" type="presOf" srcId="{F1F4615F-5A67-4FF2-878E-D804452B7127}" destId="{B6F1D7AB-6401-423C-960A-797BC7B720A5}" srcOrd="0" destOrd="0" presId="urn:microsoft.com/office/officeart/2005/8/layout/list1"/>
    <dgm:cxn modelId="{9E71EEAF-4A01-4E68-AA3B-4B58FCEEAC80}" type="presOf" srcId="{E15A28EC-05B0-4A5A-A7EE-B58873310C87}" destId="{FE6F0121-10B0-4198-9804-1DF43A7F5D16}" srcOrd="0" destOrd="0" presId="urn:microsoft.com/office/officeart/2005/8/layout/list1"/>
    <dgm:cxn modelId="{514070B7-43F5-4E4B-9995-5F8E1DB61253}" type="presOf" srcId="{4E517B10-2A67-4A18-AF96-55DEF6396D0C}" destId="{6623EE32-E249-4F88-AAAD-8C1B78B4DFA0}" srcOrd="0" destOrd="0" presId="urn:microsoft.com/office/officeart/2005/8/layout/list1"/>
    <dgm:cxn modelId="{BC3CBEBB-33A2-4CC0-BC17-9E8C731AA8C2}" srcId="{E15A28EC-05B0-4A5A-A7EE-B58873310C87}" destId="{3F8470BE-F3A0-4BF3-9777-BD357EA8ADC7}" srcOrd="0" destOrd="0" parTransId="{49FC59E2-2307-4362-88B8-6D0C425237DC}" sibTransId="{F93A2ED9-586F-492D-AA0E-02158F4B2052}"/>
    <dgm:cxn modelId="{3CF7F0BF-24C6-4267-B4B2-4A02633D143A}" srcId="{4E517B10-2A67-4A18-AF96-55DEF6396D0C}" destId="{33D88987-8511-4813-810C-C68AC61967FA}" srcOrd="0" destOrd="0" parTransId="{42B65447-45BD-42DA-8237-F1B2E960FD88}" sibTransId="{A829E670-2FF0-4F42-8910-ECF68ACF35F3}"/>
    <dgm:cxn modelId="{77B6F3DC-95F8-44FD-9AFA-8C4AE36DF6AE}" srcId="{BBEBBEE1-F307-43BA-A997-2AB0230D5035}" destId="{F1F4615F-5A67-4FF2-878E-D804452B7127}" srcOrd="0" destOrd="0" parTransId="{D8ABC75D-95ED-4B15-BA51-9CD5E83F6346}" sibTransId="{C7736822-361F-4C2C-ADC7-8DE2191BDA5B}"/>
    <dgm:cxn modelId="{227CDC4B-63D5-4F56-BF98-D56207D9838A}" type="presParOf" srcId="{6623EE32-E249-4F88-AAAD-8C1B78B4DFA0}" destId="{305B40B9-4754-4A49-AE53-E24E05FBA860}" srcOrd="0" destOrd="0" presId="urn:microsoft.com/office/officeart/2005/8/layout/list1"/>
    <dgm:cxn modelId="{34203890-1DB9-4BFB-92BA-7D173963717D}" type="presParOf" srcId="{305B40B9-4754-4A49-AE53-E24E05FBA860}" destId="{75140E88-BAED-49EC-9837-1FA23B45E579}" srcOrd="0" destOrd="0" presId="urn:microsoft.com/office/officeart/2005/8/layout/list1"/>
    <dgm:cxn modelId="{495B43A3-DB35-448D-BAF8-33C1DEA40207}" type="presParOf" srcId="{305B40B9-4754-4A49-AE53-E24E05FBA860}" destId="{FE67C525-95EB-47A2-94CF-7B1F5C3EF4B9}" srcOrd="1" destOrd="0" presId="urn:microsoft.com/office/officeart/2005/8/layout/list1"/>
    <dgm:cxn modelId="{AA81728A-A09B-4CEB-921F-26116D1B4EC1}" type="presParOf" srcId="{6623EE32-E249-4F88-AAAD-8C1B78B4DFA0}" destId="{F62625A0-7511-453D-A5CC-3D8A96DD83A5}" srcOrd="1" destOrd="0" presId="urn:microsoft.com/office/officeart/2005/8/layout/list1"/>
    <dgm:cxn modelId="{067973E6-A398-4B30-B0BB-44F83E80441B}" type="presParOf" srcId="{6623EE32-E249-4F88-AAAD-8C1B78B4DFA0}" destId="{BCC1D098-EA91-4550-9688-3A4C9CF8903F}" srcOrd="2" destOrd="0" presId="urn:microsoft.com/office/officeart/2005/8/layout/list1"/>
    <dgm:cxn modelId="{47FC27D3-B6E3-4A7A-804A-E8D1C0296A16}" type="presParOf" srcId="{6623EE32-E249-4F88-AAAD-8C1B78B4DFA0}" destId="{E62734D2-324D-49F0-8DA6-01BE597AB313}" srcOrd="3" destOrd="0" presId="urn:microsoft.com/office/officeart/2005/8/layout/list1"/>
    <dgm:cxn modelId="{75774437-19CB-4071-853E-7DD74BC5E7CB}" type="presParOf" srcId="{6623EE32-E249-4F88-AAAD-8C1B78B4DFA0}" destId="{148B5F88-32DE-48E4-A6B0-233D85E8CF3E}" srcOrd="4" destOrd="0" presId="urn:microsoft.com/office/officeart/2005/8/layout/list1"/>
    <dgm:cxn modelId="{13151499-146D-405F-B29F-25221B1D9705}" type="presParOf" srcId="{148B5F88-32DE-48E4-A6B0-233D85E8CF3E}" destId="{480B00E3-C787-4586-B101-B5D0FDEAEA30}" srcOrd="0" destOrd="0" presId="urn:microsoft.com/office/officeart/2005/8/layout/list1"/>
    <dgm:cxn modelId="{3A424B90-5264-4859-B7BB-2EC448F07233}" type="presParOf" srcId="{148B5F88-32DE-48E4-A6B0-233D85E8CF3E}" destId="{BAD67A9D-481B-4D5A-A346-10AD4930CE16}" srcOrd="1" destOrd="0" presId="urn:microsoft.com/office/officeart/2005/8/layout/list1"/>
    <dgm:cxn modelId="{78939678-4F30-424E-B70D-FCDFE198E04B}" type="presParOf" srcId="{6623EE32-E249-4F88-AAAD-8C1B78B4DFA0}" destId="{EFC31BF7-737F-4D61-91B4-30D11B486FD1}" srcOrd="5" destOrd="0" presId="urn:microsoft.com/office/officeart/2005/8/layout/list1"/>
    <dgm:cxn modelId="{854CFC3C-3FE5-4453-A263-740F582AC75B}" type="presParOf" srcId="{6623EE32-E249-4F88-AAAD-8C1B78B4DFA0}" destId="{B6F1D7AB-6401-423C-960A-797BC7B720A5}" srcOrd="6" destOrd="0" presId="urn:microsoft.com/office/officeart/2005/8/layout/list1"/>
    <dgm:cxn modelId="{A4818574-982E-494F-AF70-BDF200770A1E}" type="presParOf" srcId="{6623EE32-E249-4F88-AAAD-8C1B78B4DFA0}" destId="{24890603-0E0F-4D9C-9CB8-1B57C137BB5E}" srcOrd="7" destOrd="0" presId="urn:microsoft.com/office/officeart/2005/8/layout/list1"/>
    <dgm:cxn modelId="{E16275A3-70FA-4847-B43F-F01E5777009C}" type="presParOf" srcId="{6623EE32-E249-4F88-AAAD-8C1B78B4DFA0}" destId="{63989CE8-C7FA-4042-808B-3C051B9C1D8C}" srcOrd="8" destOrd="0" presId="urn:microsoft.com/office/officeart/2005/8/layout/list1"/>
    <dgm:cxn modelId="{8BB007DA-D3BA-4482-9A58-53F3981D5A73}" type="presParOf" srcId="{63989CE8-C7FA-4042-808B-3C051B9C1D8C}" destId="{FE6F0121-10B0-4198-9804-1DF43A7F5D16}" srcOrd="0" destOrd="0" presId="urn:microsoft.com/office/officeart/2005/8/layout/list1"/>
    <dgm:cxn modelId="{C8A19002-D924-401A-97D9-6899EE2E436A}" type="presParOf" srcId="{63989CE8-C7FA-4042-808B-3C051B9C1D8C}" destId="{C41979B3-CB30-4C70-9156-42FB286A5BA9}" srcOrd="1" destOrd="0" presId="urn:microsoft.com/office/officeart/2005/8/layout/list1"/>
    <dgm:cxn modelId="{C42B8276-2CCE-4DF0-9FDF-B635394963AB}" type="presParOf" srcId="{6623EE32-E249-4F88-AAAD-8C1B78B4DFA0}" destId="{CA2B4DCC-5DB6-4DB0-B534-4ADB544F9D48}" srcOrd="9" destOrd="0" presId="urn:microsoft.com/office/officeart/2005/8/layout/list1"/>
    <dgm:cxn modelId="{EAA6A7BB-578A-4AA7-B1BC-503292FB7B94}" type="presParOf" srcId="{6623EE32-E249-4F88-AAAD-8C1B78B4DFA0}" destId="{B04E16E4-6956-4E56-98FB-ADBFF441B935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C1D098-EA91-4550-9688-3A4C9CF8903F}">
      <dsp:nvSpPr>
        <dsp:cNvPr id="0" name=""/>
        <dsp:cNvSpPr/>
      </dsp:nvSpPr>
      <dsp:spPr>
        <a:xfrm>
          <a:off x="0" y="379928"/>
          <a:ext cx="7632848" cy="1247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92394" tIns="458216" rIns="592394" bIns="156464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2200" kern="1200" dirty="0"/>
            <a:t>Profielkeuze online invoeren in Magister; aanpassingen in het systeem tot 1 maart</a:t>
          </a:r>
        </a:p>
      </dsp:txBody>
      <dsp:txXfrm>
        <a:off x="0" y="379928"/>
        <a:ext cx="7632848" cy="1247400"/>
      </dsp:txXfrm>
    </dsp:sp>
    <dsp:sp modelId="{FE67C525-95EB-47A2-94CF-7B1F5C3EF4B9}">
      <dsp:nvSpPr>
        <dsp:cNvPr id="0" name=""/>
        <dsp:cNvSpPr/>
      </dsp:nvSpPr>
      <dsp:spPr>
        <a:xfrm>
          <a:off x="381642" y="55208"/>
          <a:ext cx="5342993" cy="649440"/>
        </a:xfrm>
        <a:prstGeom prst="roundRect">
          <a:avLst/>
        </a:prstGeom>
        <a:solidFill>
          <a:schemeClr val="accent6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1952" tIns="0" rIns="201952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600" kern="1200" dirty="0"/>
            <a:t>22 januari</a:t>
          </a:r>
        </a:p>
      </dsp:txBody>
      <dsp:txXfrm>
        <a:off x="413345" y="86911"/>
        <a:ext cx="5279587" cy="586034"/>
      </dsp:txXfrm>
    </dsp:sp>
    <dsp:sp modelId="{B6F1D7AB-6401-423C-960A-797BC7B720A5}">
      <dsp:nvSpPr>
        <dsp:cNvPr id="0" name=""/>
        <dsp:cNvSpPr/>
      </dsp:nvSpPr>
      <dsp:spPr>
        <a:xfrm>
          <a:off x="0" y="2070848"/>
          <a:ext cx="7632848" cy="1247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92394" tIns="458216" rIns="592394" bIns="156464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2200" kern="1200" dirty="0"/>
            <a:t>Tekenen profielkeuzeformulier + evt. bespreken afstroom</a:t>
          </a:r>
        </a:p>
      </dsp:txBody>
      <dsp:txXfrm>
        <a:off x="0" y="2070848"/>
        <a:ext cx="7632848" cy="1247400"/>
      </dsp:txXfrm>
    </dsp:sp>
    <dsp:sp modelId="{BAD67A9D-481B-4D5A-A346-10AD4930CE16}">
      <dsp:nvSpPr>
        <dsp:cNvPr id="0" name=""/>
        <dsp:cNvSpPr/>
      </dsp:nvSpPr>
      <dsp:spPr>
        <a:xfrm>
          <a:off x="381642" y="1746128"/>
          <a:ext cx="5342993" cy="649440"/>
        </a:xfrm>
        <a:prstGeom prst="roundRect">
          <a:avLst/>
        </a:prstGeom>
        <a:solidFill>
          <a:schemeClr val="accent6">
            <a:shade val="80000"/>
            <a:hueOff val="0"/>
            <a:satOff val="0"/>
            <a:lumOff val="15015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1952" tIns="0" rIns="201952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600" kern="1200" dirty="0"/>
            <a:t>27 en 28 maart (MOL)</a:t>
          </a:r>
        </a:p>
      </dsp:txBody>
      <dsp:txXfrm>
        <a:off x="413345" y="1777831"/>
        <a:ext cx="5279587" cy="586034"/>
      </dsp:txXfrm>
    </dsp:sp>
    <dsp:sp modelId="{B04E16E4-6956-4E56-98FB-ADBFF441B935}">
      <dsp:nvSpPr>
        <dsp:cNvPr id="0" name=""/>
        <dsp:cNvSpPr/>
      </dsp:nvSpPr>
      <dsp:spPr>
        <a:xfrm>
          <a:off x="0" y="3761769"/>
          <a:ext cx="7632848" cy="9355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92394" tIns="458216" rIns="592394" bIns="156464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2200" kern="1200" dirty="0"/>
            <a:t>Laatste wijzigingen vakkenpakket </a:t>
          </a:r>
        </a:p>
      </dsp:txBody>
      <dsp:txXfrm>
        <a:off x="0" y="3761769"/>
        <a:ext cx="7632848" cy="935550"/>
      </dsp:txXfrm>
    </dsp:sp>
    <dsp:sp modelId="{C41979B3-CB30-4C70-9156-42FB286A5BA9}">
      <dsp:nvSpPr>
        <dsp:cNvPr id="0" name=""/>
        <dsp:cNvSpPr/>
      </dsp:nvSpPr>
      <dsp:spPr>
        <a:xfrm>
          <a:off x="381642" y="3437049"/>
          <a:ext cx="5342993" cy="649440"/>
        </a:xfrm>
        <a:prstGeom prst="roundRect">
          <a:avLst/>
        </a:prstGeom>
        <a:solidFill>
          <a:schemeClr val="accent6">
            <a:shade val="80000"/>
            <a:hueOff val="0"/>
            <a:satOff val="0"/>
            <a:lumOff val="3003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1952" tIns="0" rIns="201952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600" kern="1200" dirty="0"/>
            <a:t>17 juli</a:t>
          </a:r>
        </a:p>
      </dsp:txBody>
      <dsp:txXfrm>
        <a:off x="413345" y="3468752"/>
        <a:ext cx="5279587" cy="5860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C43217-10D8-4171-AAE9-625358DBD56B}" type="datetimeFigureOut">
              <a:rPr lang="nl-NL" smtClean="0"/>
              <a:t>15-1-2024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AF2069-E058-497C-B8A5-68CF8A5ED05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335586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C3E06D-3916-41BA-A523-AD6E23E7B701}" type="datetimeFigureOut">
              <a:rPr lang="nl-NL" smtClean="0"/>
              <a:t>15-1-2024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E633F0-E32C-456E-B956-D81F6058E5D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7055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pening logo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D468AFBE-B146-458B-A6A8-F99620668B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94204" y="1697933"/>
            <a:ext cx="3955592" cy="298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8AB9DE9D-3681-427F-87A2-BCDACF09E702}"/>
              </a:ext>
            </a:extLst>
          </p:cNvPr>
          <p:cNvGrpSpPr/>
          <p:nvPr/>
        </p:nvGrpSpPr>
        <p:grpSpPr>
          <a:xfrm>
            <a:off x="0" y="6390000"/>
            <a:ext cx="9144001" cy="468000"/>
            <a:chOff x="0" y="6390000"/>
            <a:chExt cx="12192001" cy="468000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DBC0119-6528-4576-B73C-DA0DAB59D23D}"/>
                </a:ext>
              </a:extLst>
            </p:cNvPr>
            <p:cNvSpPr/>
            <p:nvPr userDrawn="1"/>
          </p:nvSpPr>
          <p:spPr>
            <a:xfrm>
              <a:off x="1" y="6390000"/>
              <a:ext cx="12192000" cy="468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350" dirty="0"/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2E16F12E-EEB7-4182-BEB7-8700B768ED7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clrChange>
                <a:clrFrom>
                  <a:srgbClr val="373385"/>
                </a:clrFrom>
                <a:clrTo>
                  <a:srgbClr val="373385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6391655"/>
              <a:ext cx="9144019" cy="46634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94321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66669A-5833-4C45-8500-34F42307E7C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1477966"/>
            <a:ext cx="6858000" cy="2387600"/>
          </a:xfrm>
        </p:spPr>
        <p:txBody>
          <a:bodyPr anchor="b"/>
          <a:lstStyle>
            <a:lvl1pPr algn="ctr">
              <a:defRPr sz="4500">
                <a:solidFill>
                  <a:schemeClr val="accent1"/>
                </a:solidFill>
              </a:defRPr>
            </a:lvl1pPr>
          </a:lstStyle>
          <a:p>
            <a:r>
              <a:rPr lang="nl-NL"/>
              <a:t>Click to edit Master title style</a:t>
            </a:r>
            <a:endParaRPr lang="nl-NL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5B5FBD-F4CF-4FFF-A47B-C6C962E8AF6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3957641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l-NL"/>
              <a:t>Click to edit Master subtitle style</a:t>
            </a:r>
            <a:endParaRPr lang="nl-NL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5FAAD17-46DF-4F1D-BCB3-027EDFF1EA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00888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FB4AD20-ACA2-4593-8F58-4A047CF448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382768"/>
            <a:ext cx="9144000" cy="1475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351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 -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99C74A4D-0C63-48F2-B78D-DF8FF2A546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66669A-5833-4C45-8500-34F42307E7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477966"/>
            <a:ext cx="6858000" cy="2387600"/>
          </a:xfrm>
        </p:spPr>
        <p:txBody>
          <a:bodyPr anchor="b"/>
          <a:lstStyle>
            <a:lvl1pPr algn="ctr"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5B5FBD-F4CF-4FFF-A47B-C6C962E8AF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957641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0550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 -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9C74A4D-0C63-48F2-B78D-DF8FF2A546A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66669A-5833-4C45-8500-34F42307E7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477966"/>
            <a:ext cx="6858000" cy="2387600"/>
          </a:xfrm>
        </p:spPr>
        <p:txBody>
          <a:bodyPr anchor="b"/>
          <a:lstStyle>
            <a:lvl1pPr algn="ctr"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5B5FBD-F4CF-4FFF-A47B-C6C962E8AF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957641"/>
            <a:ext cx="6858000" cy="165576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2588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70410BB-DD3B-44DD-96EB-D0208E2D22A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5382769"/>
            <a:ext cx="9144000" cy="147523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8475852-514A-47A1-AD53-9B8C4AECA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F8BA54-63F8-4932-88FC-AAA94901C6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1016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 - 2 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70410BB-DD3B-44DD-96EB-D0208E2D22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382768"/>
            <a:ext cx="9144000" cy="147523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8475852-514A-47A1-AD53-9B8C4AECA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F8BA54-63F8-4932-88FC-AAA94901C6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2909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 -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70410BB-DD3B-44DD-96EB-D0208E2D22A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" y="5382769"/>
            <a:ext cx="9143993" cy="147523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8475852-514A-47A1-AD53-9B8C4AECA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F8BA54-63F8-4932-88FC-AAA94901C6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690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el en 2 objecten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DCF45C9-3C72-4D45-BA8C-02A516350BE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5382769"/>
            <a:ext cx="9144000" cy="147523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9808DB0-0ADE-492D-814B-61D9DF6FE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D1CB3D-897D-46AD-9A08-F325ADCCF5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2E07FC-AF63-4642-9A55-D8ADF78201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2082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el en 2 objecten -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4F09EEC-A529-4598-BEE3-E580F3F640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382768"/>
            <a:ext cx="9144000" cy="147523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9808DB0-0ADE-492D-814B-61D9DF6FE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D1CB3D-897D-46AD-9A08-F325ADCCF5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2E07FC-AF63-4642-9A55-D8ADF78201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9346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el en 2 objecten -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7DC68BB-7388-4B31-A14E-CB2837B3C1A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" y="5382769"/>
            <a:ext cx="9143993" cy="147523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9808DB0-0ADE-492D-814B-61D9DF6FE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D1CB3D-897D-46AD-9A08-F325ADCCF5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2E07FC-AF63-4642-9A55-D8ADF78201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7360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7351F81-2F84-43B2-A734-AD9BCCBDD4F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5382769"/>
            <a:ext cx="9144000" cy="1475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79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 -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E2A596-4786-4A1A-B006-8BF02095F0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382768"/>
            <a:ext cx="9144000" cy="1475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789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 -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87B66DA-C512-4E6B-AEA4-EDE20FCB852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" y="5382769"/>
            <a:ext cx="9143993" cy="1475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64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Opening logo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D468AFBE-B146-458B-A6A8-F99620668B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94204" y="1697933"/>
            <a:ext cx="3955592" cy="298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8AB9DE9D-3681-427F-87A2-BCDACF09E702}"/>
              </a:ext>
            </a:extLst>
          </p:cNvPr>
          <p:cNvGrpSpPr/>
          <p:nvPr/>
        </p:nvGrpSpPr>
        <p:grpSpPr>
          <a:xfrm>
            <a:off x="0" y="6390000"/>
            <a:ext cx="9144001" cy="468000"/>
            <a:chOff x="0" y="6390000"/>
            <a:chExt cx="12192001" cy="468000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DBC0119-6528-4576-B73C-DA0DAB59D23D}"/>
                </a:ext>
              </a:extLst>
            </p:cNvPr>
            <p:cNvSpPr/>
            <p:nvPr userDrawn="1"/>
          </p:nvSpPr>
          <p:spPr>
            <a:xfrm>
              <a:off x="1" y="6390000"/>
              <a:ext cx="12192000" cy="468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350" dirty="0"/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2E16F12E-EEB7-4182-BEB7-8700B768ED7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clrChange>
                <a:clrFrom>
                  <a:srgbClr val="373385"/>
                </a:clrFrom>
                <a:clrTo>
                  <a:srgbClr val="373385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6391655"/>
              <a:ext cx="9144019" cy="46634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21439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5CF70E6-3AB3-4731-9274-0256AC410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Click to edit Master title style</a:t>
            </a:r>
            <a:endParaRPr lang="nl-NL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67D51E-3C6D-4796-925A-686DCFB66A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nl-NL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0F88F6-3708-44D1-88E7-09D0C81D97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accent1"/>
                </a:solidFill>
              </a:defRPr>
            </a:lvl1pPr>
          </a:lstStyle>
          <a:p>
            <a:fld id="{4427C985-B5C7-4F13-AE88-7ED5554F6185}" type="datetimeFigureOut">
              <a:rPr lang="nl-NL" smtClean="0"/>
              <a:pPr/>
              <a:t>15-1-2024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189699-1C18-40DD-9834-CCBFA1C87E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accent1"/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1E90D4-289C-496B-B67B-C00333DDA5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C7D4E05-D4BD-4579-A366-6BA6947A33AC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28050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fif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mailto:a.filius@schoter.nl" TargetMode="Externa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E603D09E-4ADA-473F-913F-E1D51B12F4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139" y="1401096"/>
            <a:ext cx="8251722" cy="3480620"/>
          </a:xfrm>
        </p:spPr>
        <p:txBody>
          <a:bodyPr>
            <a:normAutofit/>
          </a:bodyPr>
          <a:lstStyle/>
          <a:p>
            <a:r>
              <a:rPr lang="nl-NL" b="1" dirty="0"/>
              <a:t>Welkom bij de profielkeuze</a:t>
            </a:r>
            <a:br>
              <a:rPr lang="nl-NL" b="1" dirty="0"/>
            </a:br>
            <a:br>
              <a:rPr lang="nl-NL" b="1" dirty="0"/>
            </a:br>
            <a:r>
              <a:rPr lang="nl-NL" dirty="0"/>
              <a:t>Wij starten om 19.00 uur</a:t>
            </a:r>
            <a:br>
              <a:rPr lang="nl-NL" dirty="0"/>
            </a:b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111690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Tm="337"/>
    </mc:Choice>
    <mc:Fallback xmlns="">
      <p:transition spd="slow" advTm="337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075" y="3109633"/>
            <a:ext cx="5868144" cy="2807257"/>
          </a:xfrm>
          <a:prstGeom prst="rect">
            <a:avLst/>
          </a:prstGeom>
        </p:spPr>
      </p:pic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457200" y="212572"/>
            <a:ext cx="8229600" cy="1143000"/>
          </a:xfrm>
        </p:spPr>
        <p:txBody>
          <a:bodyPr>
            <a:noAutofit/>
          </a:bodyPr>
          <a:lstStyle/>
          <a:p>
            <a:r>
              <a:rPr lang="nl-NL" sz="3200" dirty="0"/>
              <a:t>Lotte van Houten</a:t>
            </a:r>
            <a:br>
              <a:rPr lang="nl-NL" sz="3200" dirty="0"/>
            </a:br>
            <a:r>
              <a:rPr lang="nl-NL" sz="3200" dirty="0"/>
              <a:t>Decaan mavo, havo, vwo</a:t>
            </a: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683568" y="1700808"/>
            <a:ext cx="8003232" cy="3129211"/>
          </a:xfrm>
        </p:spPr>
        <p:txBody>
          <a:bodyPr/>
          <a:lstStyle/>
          <a:p>
            <a:pPr marL="0" indent="0" algn="ctr">
              <a:buNone/>
            </a:pPr>
            <a:r>
              <a:rPr lang="nl-NL" sz="6000" b="1" dirty="0"/>
              <a:t>Profielkeuze 3 vwo</a:t>
            </a:r>
          </a:p>
          <a:p>
            <a:pPr>
              <a:buNone/>
            </a:pPr>
            <a:endParaRPr lang="nl-NL" dirty="0"/>
          </a:p>
          <a:p>
            <a:pPr>
              <a:buNone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060163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Tm="20409"/>
    </mc:Choice>
    <mc:Fallback xmlns="">
      <p:transition spd="slow" advTm="20409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65833E30-9BC8-ABC4-42D9-28542951583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438" t="11116" r="55597" b="40878"/>
          <a:stretch/>
        </p:blipFill>
        <p:spPr>
          <a:xfrm>
            <a:off x="6216754" y="4694812"/>
            <a:ext cx="745625" cy="661374"/>
          </a:xfrm>
          <a:prstGeom prst="rect">
            <a:avLst/>
          </a:prstGeom>
        </p:spPr>
      </p:pic>
      <p:sp>
        <p:nvSpPr>
          <p:cNvPr id="6" name="Titel 5">
            <a:extLst>
              <a:ext uri="{FF2B5EF4-FFF2-40B4-BE49-F238E27FC236}">
                <a16:creationId xmlns:a16="http://schemas.microsoft.com/office/drawing/2014/main" id="{E603D09E-4ADA-473F-913F-E1D51B12F4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961" y="657272"/>
            <a:ext cx="6188792" cy="308747"/>
          </a:xfrm>
        </p:spPr>
        <p:txBody>
          <a:bodyPr>
            <a:normAutofit fontScale="90000"/>
          </a:bodyPr>
          <a:lstStyle/>
          <a:p>
            <a:r>
              <a:rPr lang="nl-NL" dirty="0"/>
              <a:t>Belangrijk vooraf  </a:t>
            </a:r>
          </a:p>
        </p:txBody>
      </p:sp>
      <p:sp>
        <p:nvSpPr>
          <p:cNvPr id="3" name="Tijdelijke aanduiding voor inhoud 1">
            <a:extLst>
              <a:ext uri="{FF2B5EF4-FFF2-40B4-BE49-F238E27FC236}">
                <a16:creationId xmlns:a16="http://schemas.microsoft.com/office/drawing/2014/main" id="{00477CAA-F37D-29B0-ED98-0B267FBB10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3961" y="1592826"/>
            <a:ext cx="7462764" cy="3672348"/>
          </a:xfrm>
        </p:spPr>
        <p:txBody>
          <a:bodyPr>
            <a:normAutofit/>
          </a:bodyPr>
          <a:lstStyle/>
          <a:p>
            <a:r>
              <a:rPr lang="nl-NL" dirty="0"/>
              <a:t>Keuze ouderaccount Magister </a:t>
            </a:r>
          </a:p>
          <a:p>
            <a:r>
              <a:rPr lang="nl-NL" dirty="0"/>
              <a:t>Op laptop of tablet (geen telefoon) </a:t>
            </a:r>
          </a:p>
          <a:p>
            <a:r>
              <a:rPr lang="nl-NL" dirty="0"/>
              <a:t>Microfoon graag uit, vragen via chat</a:t>
            </a:r>
          </a:p>
          <a:p>
            <a:r>
              <a:rPr lang="nl-NL" dirty="0"/>
              <a:t>Niet alle knoppen zichtbaar? Verklein scherm</a:t>
            </a:r>
          </a:p>
          <a:p>
            <a:r>
              <a:rPr lang="nl-NL" dirty="0"/>
              <a:t>1</a:t>
            </a:r>
            <a:r>
              <a:rPr lang="nl-NL" baseline="30000" dirty="0"/>
              <a:t>e</a:t>
            </a:r>
            <a:r>
              <a:rPr lang="nl-NL" dirty="0"/>
              <a:t> keuze verplicht vandaag i.v.m. controle decaan (niet definitief), aanpassingen gegarandeerd tot 17 juli</a:t>
            </a:r>
          </a:p>
          <a:p>
            <a:r>
              <a:rPr lang="nl-NL" dirty="0"/>
              <a:t>Beste keuze = haalbaar (goed in en leuk)</a:t>
            </a:r>
          </a:p>
          <a:p>
            <a:r>
              <a:rPr lang="nl-NL" dirty="0"/>
              <a:t>Keuze ingevoerd? Naam in chat, bij duim akkoord</a:t>
            </a:r>
          </a:p>
          <a:p>
            <a:pPr>
              <a:buNone/>
            </a:pPr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pic>
        <p:nvPicPr>
          <p:cNvPr id="1026" name="Picture 2" descr="Handleiding voor ouders - Inloggegevens voor u en uw kind(eren)">
            <a:extLst>
              <a:ext uri="{FF2B5EF4-FFF2-40B4-BE49-F238E27FC236}">
                <a16:creationId xmlns:a16="http://schemas.microsoft.com/office/drawing/2014/main" id="{1D1621C8-DF2E-FC28-698E-1D467958EB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3053" y="966019"/>
            <a:ext cx="1607344" cy="1607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9744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7910"/>
    </mc:Choice>
    <mc:Fallback xmlns="">
      <p:transition spd="slow" advTm="10791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683568" y="1700808"/>
            <a:ext cx="8003232" cy="3129211"/>
          </a:xfrm>
        </p:spPr>
        <p:txBody>
          <a:bodyPr/>
          <a:lstStyle/>
          <a:p>
            <a:pPr>
              <a:buNone/>
            </a:pPr>
            <a:endParaRPr lang="nl-NL"/>
          </a:p>
          <a:p>
            <a:pPr>
              <a:buNone/>
            </a:pPr>
            <a:endParaRPr lang="nl-NL"/>
          </a:p>
        </p:txBody>
      </p:sp>
      <p:sp>
        <p:nvSpPr>
          <p:cNvPr id="5" name="Tijdelijke aanduiding voor inhoud 1"/>
          <p:cNvSpPr txBox="1">
            <a:spLocks/>
          </p:cNvSpPr>
          <p:nvPr/>
        </p:nvSpPr>
        <p:spPr>
          <a:xfrm>
            <a:off x="1475656" y="1752568"/>
            <a:ext cx="9108504" cy="46395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nl-NL" sz="2800" dirty="0">
                <a:solidFill>
                  <a:sysClr val="windowText" lastClr="000000"/>
                </a:solidFill>
              </a:rPr>
              <a:t>			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l-NL" sz="2800" dirty="0">
              <a:solidFill>
                <a:sysClr val="windowText" lastClr="000000"/>
              </a:solidFill>
            </a:endParaRPr>
          </a:p>
        </p:txBody>
      </p:sp>
      <p:sp>
        <p:nvSpPr>
          <p:cNvPr id="6" name="Titel 2"/>
          <p:cNvSpPr txBox="1">
            <a:spLocks/>
          </p:cNvSpPr>
          <p:nvPr/>
        </p:nvSpPr>
        <p:spPr>
          <a:xfrm>
            <a:off x="3347864" y="332656"/>
            <a:ext cx="916570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4400" b="1" dirty="0">
                <a:solidFill>
                  <a:prstClr val="black"/>
                </a:solidFill>
                <a:cs typeface="Arial" panose="020B0604020202020204" pitchFamily="34" charset="0"/>
              </a:rPr>
              <a:t>Profielen </a:t>
            </a:r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299" y="2121294"/>
            <a:ext cx="8425402" cy="2615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1571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Tm="16678"/>
    </mc:Choice>
    <mc:Fallback xmlns="">
      <p:transition spd="slow" advTm="16678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/>
              <a:t>Opbouw van de profielen</a:t>
            </a: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1043608" y="1772816"/>
            <a:ext cx="7499176" cy="4137323"/>
          </a:xfrm>
        </p:spPr>
        <p:txBody>
          <a:bodyPr>
            <a:normAutofit/>
          </a:bodyPr>
          <a:lstStyle/>
          <a:p>
            <a:r>
              <a:rPr lang="nl-NL" sz="2800" dirty="0"/>
              <a:t>Gemeenschappelijk deel	</a:t>
            </a:r>
            <a:r>
              <a:rPr lang="nl-NL" sz="2000" dirty="0"/>
              <a:t>3 examenvakken</a:t>
            </a:r>
          </a:p>
          <a:p>
            <a:r>
              <a:rPr lang="nl-NL" sz="2800" dirty="0"/>
              <a:t>Profielvakken 			</a:t>
            </a:r>
            <a:r>
              <a:rPr lang="nl-NL" sz="2000" dirty="0"/>
              <a:t>3 examenvakken</a:t>
            </a:r>
          </a:p>
          <a:p>
            <a:r>
              <a:rPr lang="nl-NL" sz="2800" dirty="0"/>
              <a:t>Profielkeuzevak			</a:t>
            </a:r>
            <a:r>
              <a:rPr lang="nl-NL" sz="2000" dirty="0"/>
              <a:t>1 examenvak </a:t>
            </a:r>
          </a:p>
          <a:p>
            <a:r>
              <a:rPr lang="nl-NL" sz="2800" dirty="0"/>
              <a:t>Keuze examenvak			</a:t>
            </a:r>
            <a:r>
              <a:rPr lang="nl-NL" sz="2000" dirty="0"/>
              <a:t>1 examenvak</a:t>
            </a:r>
          </a:p>
          <a:p>
            <a:r>
              <a:rPr lang="nl-NL" sz="2800" dirty="0"/>
              <a:t>Vrije deel				</a:t>
            </a:r>
            <a:r>
              <a:rPr lang="nl-NL" sz="2000" dirty="0"/>
              <a:t>0 examenvakken</a:t>
            </a:r>
          </a:p>
          <a:p>
            <a:r>
              <a:rPr lang="nl-NL" sz="2800" dirty="0"/>
              <a:t>Evt. extra examenvak 		</a:t>
            </a:r>
            <a:r>
              <a:rPr lang="nl-NL" sz="2000" u="sng" dirty="0"/>
              <a:t>0 of 1 examenvak</a:t>
            </a:r>
          </a:p>
          <a:p>
            <a:pPr marL="0" indent="0">
              <a:buNone/>
            </a:pPr>
            <a:r>
              <a:rPr lang="nl-NL" dirty="0"/>
              <a:t>					</a:t>
            </a:r>
            <a:r>
              <a:rPr lang="nl-NL" sz="2000" dirty="0"/>
              <a:t>8 of 9 examenvakken</a:t>
            </a:r>
          </a:p>
          <a:p>
            <a:pPr marL="0" indent="0">
              <a:buNone/>
            </a:pPr>
            <a:endParaRPr lang="nl-NL" sz="2000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78B27006-8000-44C1-9D10-B594A9A656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89220" y="1341927"/>
            <a:ext cx="1787315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</a:pPr>
            <a:endParaRPr kumimoji="0" lang="nl-NL" altLang="nl-NL" sz="10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</a:pPr>
            <a:endParaRPr lang="nl-NL" altLang="nl-NL" sz="1000" i="1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</a:pPr>
            <a:endParaRPr kumimoji="0" lang="nl-NL" altLang="nl-NL" sz="10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</a:pPr>
            <a:endParaRPr lang="nl-NL" altLang="nl-NL" sz="1000" i="1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</a:pPr>
            <a:endParaRPr kumimoji="0" lang="nl-NL" altLang="nl-NL" sz="10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Tm="34173"/>
    </mc:Choice>
    <mc:Fallback xmlns="">
      <p:transition spd="slow" advTm="34173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4365522" y="365127"/>
            <a:ext cx="4149827" cy="608268"/>
          </a:xfrm>
        </p:spPr>
        <p:txBody>
          <a:bodyPr/>
          <a:lstStyle/>
          <a:p>
            <a:r>
              <a:rPr lang="nl-NL" b="1" dirty="0"/>
              <a:t>Natuur &amp; Techniek</a:t>
            </a: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722671" y="973395"/>
            <a:ext cx="7820113" cy="5403071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nl-NL" sz="2400" b="1" dirty="0"/>
              <a:t>Profielvakken</a:t>
            </a:r>
          </a:p>
          <a:p>
            <a:r>
              <a:rPr lang="nl-NL" sz="2400" dirty="0">
                <a:solidFill>
                  <a:srgbClr val="0070C0"/>
                </a:solidFill>
              </a:rPr>
              <a:t>Wiskunde B</a:t>
            </a:r>
          </a:p>
          <a:p>
            <a:r>
              <a:rPr lang="nl-NL" sz="2400" dirty="0">
                <a:solidFill>
                  <a:srgbClr val="0070C0"/>
                </a:solidFill>
              </a:rPr>
              <a:t>Natuurkunde</a:t>
            </a:r>
          </a:p>
          <a:p>
            <a:r>
              <a:rPr lang="nl-NL" sz="2400" dirty="0">
                <a:solidFill>
                  <a:srgbClr val="0070C0"/>
                </a:solidFill>
              </a:rPr>
              <a:t>Scheikunde</a:t>
            </a:r>
          </a:p>
          <a:p>
            <a:pPr marL="0" indent="0">
              <a:buNone/>
            </a:pPr>
            <a:r>
              <a:rPr lang="nl-NL" sz="2400" b="1" dirty="0"/>
              <a:t>Profielkeuzevak</a:t>
            </a:r>
          </a:p>
          <a:p>
            <a:r>
              <a:rPr lang="nl-NL" sz="2400" dirty="0">
                <a:solidFill>
                  <a:srgbClr val="0070C0"/>
                </a:solidFill>
              </a:rPr>
              <a:t>Biologie</a:t>
            </a:r>
          </a:p>
          <a:p>
            <a:pPr marL="0" indent="0">
              <a:buNone/>
            </a:pPr>
            <a:r>
              <a:rPr lang="nl-NL" sz="2400" b="1" dirty="0"/>
              <a:t>Keuze examenvakken (1 keuze)</a:t>
            </a:r>
          </a:p>
          <a:p>
            <a:r>
              <a:rPr lang="nl-NL" sz="2400" dirty="0"/>
              <a:t>Economie</a:t>
            </a:r>
          </a:p>
          <a:p>
            <a:r>
              <a:rPr lang="nl-NL" sz="2400" dirty="0"/>
              <a:t>Bedrijfseconomie</a:t>
            </a:r>
          </a:p>
          <a:p>
            <a:r>
              <a:rPr lang="nl-NL" sz="2400" dirty="0">
                <a:solidFill>
                  <a:srgbClr val="00B050"/>
                </a:solidFill>
              </a:rPr>
              <a:t>Filosofie</a:t>
            </a:r>
          </a:p>
          <a:p>
            <a:r>
              <a:rPr lang="nl-NL" sz="2400" dirty="0"/>
              <a:t>Aardrijkskunde</a:t>
            </a:r>
          </a:p>
          <a:p>
            <a:r>
              <a:rPr lang="nl-NL" sz="2400" dirty="0">
                <a:solidFill>
                  <a:srgbClr val="7030A0"/>
                </a:solidFill>
              </a:rPr>
              <a:t>Bewegen, sport en maatschappij (</a:t>
            </a:r>
            <a:r>
              <a:rPr lang="nl-NL" sz="2400" dirty="0" err="1">
                <a:solidFill>
                  <a:srgbClr val="7030A0"/>
                </a:solidFill>
              </a:rPr>
              <a:t>bsm</a:t>
            </a:r>
            <a:r>
              <a:rPr lang="nl-NL" sz="2400" dirty="0">
                <a:solidFill>
                  <a:srgbClr val="7030A0"/>
                </a:solidFill>
              </a:rPr>
              <a:t>)</a:t>
            </a:r>
          </a:p>
          <a:p>
            <a:r>
              <a:rPr lang="nl-NL" sz="2400" dirty="0">
                <a:solidFill>
                  <a:srgbClr val="7030A0"/>
                </a:solidFill>
              </a:rPr>
              <a:t>Kunst (drama)</a:t>
            </a:r>
          </a:p>
          <a:p>
            <a:r>
              <a:rPr lang="nl-NL" sz="2400" dirty="0">
                <a:solidFill>
                  <a:srgbClr val="7030A0"/>
                </a:solidFill>
              </a:rPr>
              <a:t>Kunst (beeldende vorming)</a:t>
            </a:r>
            <a:r>
              <a:rPr lang="nl-NL" sz="2400" dirty="0"/>
              <a:t> </a:t>
            </a:r>
          </a:p>
          <a:p>
            <a:pPr>
              <a:buNone/>
            </a:pPr>
            <a:r>
              <a:rPr lang="nl-NL" sz="2400" dirty="0">
                <a:solidFill>
                  <a:schemeClr val="accent2"/>
                </a:solidFill>
              </a:rPr>
              <a:t>					</a:t>
            </a:r>
            <a:r>
              <a:rPr lang="nl-NL" sz="2100" i="1" dirty="0">
                <a:solidFill>
                  <a:srgbClr val="0070C0"/>
                </a:solidFill>
              </a:rPr>
              <a:t>Ook profiel N&amp;G!</a:t>
            </a:r>
          </a:p>
          <a:p>
            <a:pPr>
              <a:buNone/>
            </a:pPr>
            <a:r>
              <a:rPr lang="nl-NL" sz="2400" dirty="0">
                <a:solidFill>
                  <a:srgbClr val="0070C0"/>
                </a:solidFill>
              </a:rPr>
              <a:t>					</a:t>
            </a:r>
            <a:r>
              <a:rPr lang="nl-NL" sz="2100" i="1" dirty="0">
                <a:solidFill>
                  <a:srgbClr val="7030A0"/>
                </a:solidFill>
              </a:rPr>
              <a:t> Paars: max. 1 in profiel</a:t>
            </a:r>
            <a:endParaRPr lang="nl-NL" sz="2400" dirty="0">
              <a:solidFill>
                <a:srgbClr val="0070C0"/>
              </a:solidFill>
            </a:endParaRPr>
          </a:p>
          <a:p>
            <a:pPr>
              <a:buFont typeface="Wingdings" pitchFamily="2" charset="2"/>
              <a:buChar char="Ø"/>
            </a:pPr>
            <a:endParaRPr lang="nl-NL" sz="2400" b="1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2240" y="1844824"/>
            <a:ext cx="1476182" cy="1852464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Tm="55946"/>
    </mc:Choice>
    <mc:Fallback xmlns="">
      <p:transition spd="slow" advTm="55946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4622870" y="327794"/>
            <a:ext cx="4068710" cy="564022"/>
          </a:xfrm>
        </p:spPr>
        <p:txBody>
          <a:bodyPr>
            <a:normAutofit/>
          </a:bodyPr>
          <a:lstStyle/>
          <a:p>
            <a:r>
              <a:rPr lang="nl-NL" b="1" dirty="0"/>
              <a:t>Natuur &amp; Gezondheid</a:t>
            </a: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351196" y="793340"/>
            <a:ext cx="7968909" cy="5527316"/>
          </a:xfrm>
        </p:spPr>
        <p:txBody>
          <a:bodyPr>
            <a:normAutofit fontScale="77500" lnSpcReduction="20000"/>
          </a:bodyPr>
          <a:lstStyle/>
          <a:p>
            <a:r>
              <a:rPr lang="nl-NL" sz="2600" dirty="0"/>
              <a:t>Wiskunde A of </a:t>
            </a:r>
            <a:r>
              <a:rPr lang="nl-NL" sz="2600" dirty="0">
                <a:solidFill>
                  <a:srgbClr val="0070C0"/>
                </a:solidFill>
              </a:rPr>
              <a:t>wiskunde B</a:t>
            </a:r>
          </a:p>
          <a:p>
            <a:pPr marL="0" indent="0">
              <a:buNone/>
            </a:pPr>
            <a:r>
              <a:rPr lang="nl-NL" sz="2600" b="1" dirty="0"/>
              <a:t>Profielvakken</a:t>
            </a:r>
          </a:p>
          <a:p>
            <a:r>
              <a:rPr lang="nl-NL" sz="2600" dirty="0"/>
              <a:t>Biologie</a:t>
            </a:r>
          </a:p>
          <a:p>
            <a:r>
              <a:rPr lang="nl-NL" sz="2600" dirty="0"/>
              <a:t>Scheikunde</a:t>
            </a:r>
          </a:p>
          <a:p>
            <a:pPr marL="0" indent="0">
              <a:buNone/>
            </a:pPr>
            <a:r>
              <a:rPr lang="nl-NL" sz="2600" b="1" dirty="0"/>
              <a:t>Profielkeuzevakken (1 keuze)</a:t>
            </a:r>
          </a:p>
          <a:p>
            <a:r>
              <a:rPr lang="nl-NL" sz="2600" dirty="0">
                <a:solidFill>
                  <a:srgbClr val="0070C0"/>
                </a:solidFill>
              </a:rPr>
              <a:t>Natuurkunde</a:t>
            </a:r>
          </a:p>
          <a:p>
            <a:r>
              <a:rPr lang="nl-NL" sz="2600" dirty="0"/>
              <a:t>Aardrijkskunde</a:t>
            </a:r>
          </a:p>
          <a:p>
            <a:pPr marL="0" indent="0">
              <a:buNone/>
            </a:pPr>
            <a:r>
              <a:rPr lang="nl-NL" sz="2600" b="1" dirty="0"/>
              <a:t>Keuze examenvakken (1 keuze)</a:t>
            </a:r>
          </a:p>
          <a:p>
            <a:r>
              <a:rPr lang="nl-NL" sz="2600" dirty="0"/>
              <a:t>Natuurkunde</a:t>
            </a:r>
          </a:p>
          <a:p>
            <a:r>
              <a:rPr lang="nl-NL" sz="2600" dirty="0"/>
              <a:t>Aardrijkskunde</a:t>
            </a:r>
          </a:p>
          <a:p>
            <a:r>
              <a:rPr lang="nl-NL" sz="2600" dirty="0"/>
              <a:t>Economie</a:t>
            </a:r>
          </a:p>
          <a:p>
            <a:r>
              <a:rPr lang="nl-NL" sz="2600" dirty="0"/>
              <a:t>Bedrijfseconomie</a:t>
            </a:r>
          </a:p>
          <a:p>
            <a:r>
              <a:rPr lang="nl-NL" sz="2600" dirty="0"/>
              <a:t>Filosofie</a:t>
            </a:r>
          </a:p>
          <a:p>
            <a:r>
              <a:rPr lang="nl-NL" sz="2600" dirty="0">
                <a:solidFill>
                  <a:srgbClr val="7030A0"/>
                </a:solidFill>
              </a:rPr>
              <a:t>Bewegen, sport en maatschappij (</a:t>
            </a:r>
            <a:r>
              <a:rPr lang="nl-NL" sz="2600" dirty="0" err="1">
                <a:solidFill>
                  <a:srgbClr val="7030A0"/>
                </a:solidFill>
              </a:rPr>
              <a:t>bsm</a:t>
            </a:r>
            <a:r>
              <a:rPr lang="nl-NL" sz="2600" dirty="0">
                <a:solidFill>
                  <a:srgbClr val="7030A0"/>
                </a:solidFill>
              </a:rPr>
              <a:t>)</a:t>
            </a:r>
          </a:p>
          <a:p>
            <a:r>
              <a:rPr lang="nl-NL" sz="2600" dirty="0">
                <a:solidFill>
                  <a:srgbClr val="7030A0"/>
                </a:solidFill>
              </a:rPr>
              <a:t>Kunst (drama)</a:t>
            </a:r>
          </a:p>
          <a:p>
            <a:r>
              <a:rPr lang="nl-NL" sz="2600" dirty="0">
                <a:solidFill>
                  <a:srgbClr val="7030A0"/>
                </a:solidFill>
              </a:rPr>
              <a:t>Kunst (beeldende vorming) </a:t>
            </a:r>
          </a:p>
          <a:p>
            <a:pPr>
              <a:buNone/>
            </a:pPr>
            <a:r>
              <a:rPr lang="nl-NL" sz="2400" dirty="0">
                <a:solidFill>
                  <a:schemeClr val="accent2"/>
                </a:solidFill>
              </a:rPr>
              <a:t>                                    </a:t>
            </a:r>
            <a:r>
              <a:rPr lang="nl-NL" sz="2400" dirty="0">
                <a:solidFill>
                  <a:srgbClr val="0070C0"/>
                </a:solidFill>
              </a:rPr>
              <a:t>Beide gekozen? Ook profiel N&amp;T!</a:t>
            </a:r>
          </a:p>
          <a:p>
            <a:pPr lvl="8">
              <a:buNone/>
            </a:pPr>
            <a:endParaRPr lang="nl-NL" sz="1300" dirty="0">
              <a:solidFill>
                <a:schemeClr val="accent2"/>
              </a:solidFill>
            </a:endParaRP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50866" y="793340"/>
            <a:ext cx="3183614" cy="2138249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Tm="101078"/>
    </mc:Choice>
    <mc:Fallback xmlns="">
      <p:transition spd="slow" advTm="101078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4136923" y="-107881"/>
            <a:ext cx="5007077" cy="1427862"/>
          </a:xfrm>
        </p:spPr>
        <p:txBody>
          <a:bodyPr/>
          <a:lstStyle/>
          <a:p>
            <a:r>
              <a:rPr lang="nl-NL" b="1" dirty="0"/>
              <a:t>Economie &amp; Maatschappij</a:t>
            </a: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494071" y="464574"/>
            <a:ext cx="8840801" cy="567075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l-NL" sz="1600" b="1" dirty="0"/>
              <a:t>Profielvakken</a:t>
            </a:r>
            <a:endParaRPr lang="nl-NL" sz="1600" dirty="0"/>
          </a:p>
          <a:p>
            <a:r>
              <a:rPr lang="nl-NL" sz="1600" dirty="0">
                <a:solidFill>
                  <a:srgbClr val="0070C0"/>
                </a:solidFill>
              </a:rPr>
              <a:t>Wiskunde A of Wiskunde B</a:t>
            </a:r>
          </a:p>
          <a:p>
            <a:r>
              <a:rPr lang="nl-NL" sz="1600" dirty="0"/>
              <a:t>Economie</a:t>
            </a:r>
          </a:p>
          <a:p>
            <a:r>
              <a:rPr lang="nl-NL" sz="1600" dirty="0"/>
              <a:t>Geschiedenis</a:t>
            </a:r>
          </a:p>
          <a:p>
            <a:pPr marL="0" indent="0">
              <a:buNone/>
            </a:pPr>
            <a:r>
              <a:rPr lang="nl-NL" sz="1600" b="1" dirty="0"/>
              <a:t>Profielkeuzevakken (1 keuze)</a:t>
            </a:r>
          </a:p>
          <a:p>
            <a:r>
              <a:rPr lang="nl-NL" sz="1600" dirty="0"/>
              <a:t>Duits</a:t>
            </a:r>
          </a:p>
          <a:p>
            <a:r>
              <a:rPr lang="nl-NL" sz="1600" dirty="0"/>
              <a:t>Frans</a:t>
            </a:r>
          </a:p>
          <a:p>
            <a:r>
              <a:rPr lang="nl-NL" sz="1600" dirty="0"/>
              <a:t>Aardrijkskunde</a:t>
            </a:r>
          </a:p>
          <a:p>
            <a:r>
              <a:rPr lang="nl-NL" sz="1600" dirty="0"/>
              <a:t>Bedrijfseconomie </a:t>
            </a:r>
          </a:p>
          <a:p>
            <a:pPr marL="0" indent="0">
              <a:buNone/>
            </a:pPr>
            <a:r>
              <a:rPr lang="nl-NL" sz="1600" b="1" dirty="0"/>
              <a:t>Keuze examenvakken (1 keuze)</a:t>
            </a:r>
          </a:p>
          <a:p>
            <a:r>
              <a:rPr lang="nl-NL" sz="1600" dirty="0"/>
              <a:t>Duits</a:t>
            </a:r>
          </a:p>
          <a:p>
            <a:r>
              <a:rPr lang="nl-NL" sz="1600" dirty="0"/>
              <a:t>Frans</a:t>
            </a:r>
          </a:p>
          <a:p>
            <a:r>
              <a:rPr lang="nl-NL" sz="1600" dirty="0"/>
              <a:t>Aardrijkskunde</a:t>
            </a:r>
          </a:p>
          <a:p>
            <a:r>
              <a:rPr lang="nl-NL" sz="1600" dirty="0"/>
              <a:t>Bedrijfseconomie</a:t>
            </a:r>
          </a:p>
          <a:p>
            <a:r>
              <a:rPr lang="nl-NL" sz="1600" dirty="0"/>
              <a:t>Filosofie</a:t>
            </a:r>
          </a:p>
          <a:p>
            <a:r>
              <a:rPr lang="nl-NL" sz="1600" dirty="0">
                <a:solidFill>
                  <a:srgbClr val="7030A0"/>
                </a:solidFill>
              </a:rPr>
              <a:t>Bewegen, sport en maatschappij (</a:t>
            </a:r>
            <a:r>
              <a:rPr lang="nl-NL" sz="1600" dirty="0" err="1">
                <a:solidFill>
                  <a:srgbClr val="7030A0"/>
                </a:solidFill>
              </a:rPr>
              <a:t>bsm</a:t>
            </a:r>
            <a:r>
              <a:rPr lang="nl-NL" sz="1600" dirty="0">
                <a:solidFill>
                  <a:srgbClr val="7030A0"/>
                </a:solidFill>
              </a:rPr>
              <a:t>)</a:t>
            </a:r>
          </a:p>
          <a:p>
            <a:r>
              <a:rPr lang="nl-NL" sz="1600" dirty="0">
                <a:solidFill>
                  <a:srgbClr val="7030A0"/>
                </a:solidFill>
              </a:rPr>
              <a:t>Kunst (drama)</a:t>
            </a:r>
          </a:p>
          <a:p>
            <a:r>
              <a:rPr lang="nl-NL" sz="1600" dirty="0">
                <a:solidFill>
                  <a:srgbClr val="7030A0"/>
                </a:solidFill>
              </a:rPr>
              <a:t>Kunst (beeldende vorming) 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9173" y="1790137"/>
            <a:ext cx="2737341" cy="1505843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Tm="25735"/>
    </mc:Choice>
    <mc:Fallback xmlns="">
      <p:transition spd="slow" advTm="25735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4572000" y="111770"/>
            <a:ext cx="7623073" cy="873739"/>
          </a:xfrm>
        </p:spPr>
        <p:txBody>
          <a:bodyPr/>
          <a:lstStyle/>
          <a:p>
            <a:r>
              <a:rPr lang="nl-NL" b="1" dirty="0"/>
              <a:t>Cultuur &amp; Maatschappij</a:t>
            </a: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224852" y="678210"/>
            <a:ext cx="8373616" cy="576072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nl-NL" b="1" dirty="0"/>
              <a:t>Profielvakken</a:t>
            </a:r>
          </a:p>
          <a:p>
            <a:r>
              <a:rPr lang="nl-NL" dirty="0">
                <a:solidFill>
                  <a:srgbClr val="0070C0"/>
                </a:solidFill>
              </a:rPr>
              <a:t>Wiskunde A of wiskunde C</a:t>
            </a:r>
          </a:p>
          <a:p>
            <a:r>
              <a:rPr lang="nl-NL" dirty="0"/>
              <a:t>Geschiedenis</a:t>
            </a:r>
          </a:p>
          <a:p>
            <a:r>
              <a:rPr lang="nl-NL" dirty="0"/>
              <a:t>Aardrijkskunde</a:t>
            </a:r>
          </a:p>
          <a:p>
            <a:pPr marL="0" indent="0">
              <a:buNone/>
            </a:pPr>
            <a:r>
              <a:rPr lang="nl-NL" b="1" dirty="0"/>
              <a:t>Profielkeuzevakken (1 keuze)</a:t>
            </a:r>
          </a:p>
          <a:p>
            <a:r>
              <a:rPr lang="nl-NL" dirty="0"/>
              <a:t>Duits </a:t>
            </a:r>
          </a:p>
          <a:p>
            <a:r>
              <a:rPr lang="nl-NL" dirty="0"/>
              <a:t>Frans</a:t>
            </a:r>
          </a:p>
          <a:p>
            <a:r>
              <a:rPr lang="nl-NL" dirty="0"/>
              <a:t>Filosofie</a:t>
            </a:r>
          </a:p>
          <a:p>
            <a:r>
              <a:rPr lang="nl-NL" dirty="0">
                <a:solidFill>
                  <a:srgbClr val="7030A0"/>
                </a:solidFill>
              </a:rPr>
              <a:t>Kunst (drama)</a:t>
            </a:r>
          </a:p>
          <a:p>
            <a:r>
              <a:rPr lang="nl-NL" dirty="0">
                <a:solidFill>
                  <a:srgbClr val="7030A0"/>
                </a:solidFill>
              </a:rPr>
              <a:t>Kunst (beeldende vorming) </a:t>
            </a:r>
          </a:p>
          <a:p>
            <a:pPr marL="0" indent="0">
              <a:buNone/>
            </a:pPr>
            <a:r>
              <a:rPr lang="nl-NL" b="1" dirty="0"/>
              <a:t>Keuze examenvakken (1 keuze)</a:t>
            </a:r>
          </a:p>
          <a:p>
            <a:r>
              <a:rPr lang="nl-NL" dirty="0"/>
              <a:t>Duits</a:t>
            </a:r>
          </a:p>
          <a:p>
            <a:r>
              <a:rPr lang="nl-NL" dirty="0"/>
              <a:t>Frans</a:t>
            </a:r>
          </a:p>
          <a:p>
            <a:r>
              <a:rPr lang="nl-NL" dirty="0"/>
              <a:t>Filosofie</a:t>
            </a:r>
          </a:p>
          <a:p>
            <a:r>
              <a:rPr lang="nl-NL" dirty="0">
                <a:solidFill>
                  <a:srgbClr val="7030A0"/>
                </a:solidFill>
              </a:rPr>
              <a:t>Bewegen, sport en maatschappij (</a:t>
            </a:r>
            <a:r>
              <a:rPr lang="nl-NL" dirty="0" err="1">
                <a:solidFill>
                  <a:srgbClr val="7030A0"/>
                </a:solidFill>
              </a:rPr>
              <a:t>bsm</a:t>
            </a:r>
            <a:r>
              <a:rPr lang="nl-NL" dirty="0">
                <a:solidFill>
                  <a:srgbClr val="7030A0"/>
                </a:solidFill>
              </a:rPr>
              <a:t>)</a:t>
            </a:r>
          </a:p>
          <a:p>
            <a:r>
              <a:rPr lang="nl-NL" dirty="0">
                <a:solidFill>
                  <a:srgbClr val="7030A0"/>
                </a:solidFill>
              </a:rPr>
              <a:t>Kunst (drama)	</a:t>
            </a:r>
          </a:p>
          <a:p>
            <a:r>
              <a:rPr lang="nl-NL" dirty="0">
                <a:solidFill>
                  <a:srgbClr val="7030A0"/>
                </a:solidFill>
              </a:rPr>
              <a:t>Kunst (beeldende vorming)		</a:t>
            </a:r>
            <a:endParaRPr lang="nl-NL" i="1" dirty="0">
              <a:solidFill>
                <a:srgbClr val="7030A0"/>
              </a:solidFill>
            </a:endParaRP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0784" y="2392339"/>
            <a:ext cx="3103133" cy="1304657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Tm="32784"/>
    </mc:Choice>
    <mc:Fallback xmlns="">
      <p:transition spd="slow" advTm="32784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/>
              <a:t>Extra examenvak</a:t>
            </a: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2800" dirty="0"/>
              <a:t>Niet verplicht </a:t>
            </a:r>
          </a:p>
          <a:p>
            <a:r>
              <a:rPr lang="nl-NL" sz="2800" dirty="0"/>
              <a:t>Vak dat binnen profiel wordt aangeboden</a:t>
            </a:r>
          </a:p>
          <a:p>
            <a:r>
              <a:rPr lang="nl-NL" sz="2800" dirty="0"/>
              <a:t>Niet gegarandeerd: pas toegekend na start schooljaar </a:t>
            </a:r>
          </a:p>
        </p:txBody>
      </p:sp>
    </p:spTree>
    <p:extLst>
      <p:ext uri="{BB962C8B-B14F-4D97-AF65-F5344CB8AC3E}">
        <p14:creationId xmlns:p14="http://schemas.microsoft.com/office/powerpoint/2010/main" val="24983893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Tm="72902"/>
    </mc:Choice>
    <mc:Fallback xmlns="">
      <p:transition spd="slow" advTm="72902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107504" y="1772816"/>
            <a:ext cx="8003232" cy="3129211"/>
          </a:xfrm>
        </p:spPr>
        <p:txBody>
          <a:bodyPr/>
          <a:lstStyle/>
          <a:p>
            <a:pPr>
              <a:buNone/>
            </a:pPr>
            <a:endParaRPr lang="nl-NL" dirty="0"/>
          </a:p>
          <a:p>
            <a:pPr>
              <a:buNone/>
            </a:pPr>
            <a:endParaRPr lang="nl-NL" dirty="0"/>
          </a:p>
        </p:txBody>
      </p:sp>
      <p:sp>
        <p:nvSpPr>
          <p:cNvPr id="6" name="Titel 2"/>
          <p:cNvSpPr txBox="1">
            <a:spLocks/>
          </p:cNvSpPr>
          <p:nvPr/>
        </p:nvSpPr>
        <p:spPr>
          <a:xfrm>
            <a:off x="1331640" y="205396"/>
            <a:ext cx="916570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4400" b="1" dirty="0">
                <a:solidFill>
                  <a:prstClr val="black"/>
                </a:solidFill>
                <a:cs typeface="Arial" panose="020B0604020202020204" pitchFamily="34" charset="0"/>
              </a:rPr>
              <a:t>Verplichte vakken per profiel</a:t>
            </a:r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660" y="1281840"/>
            <a:ext cx="8425402" cy="2615411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2080618"/>
              </p:ext>
            </p:extLst>
          </p:nvPr>
        </p:nvGraphicFramePr>
        <p:xfrm>
          <a:off x="449658" y="3897251"/>
          <a:ext cx="8425404" cy="1710315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1063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063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063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063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9675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l-NL" sz="1600" b="0" dirty="0"/>
                        <a:t>Scheikunde</a:t>
                      </a:r>
                      <a:r>
                        <a:rPr lang="nl-NL" sz="1600" b="0" baseline="0" dirty="0"/>
                        <a:t>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l-NL" sz="1600" b="0" baseline="0" dirty="0"/>
                        <a:t>Biologie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l-NL" sz="1600" b="0" baseline="0" dirty="0"/>
                        <a:t>Wiskunde B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l-NL" sz="1600" b="0" baseline="0" dirty="0"/>
                        <a:t>Natuurkunde </a:t>
                      </a:r>
                      <a:endParaRPr lang="nl-NL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l-NL" sz="1600" b="0" dirty="0"/>
                        <a:t>Scheikunde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l-NL" sz="1600" b="0" dirty="0"/>
                        <a:t>Biologie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l-NL" sz="1600" b="0" dirty="0"/>
                        <a:t>Wiskunde A/B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l-NL" sz="1600" b="0" dirty="0"/>
                        <a:t>Aardrijkskunde/ Natuurkunde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l-NL" sz="1600" b="0" dirty="0"/>
                        <a:t>Geschiedenis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l-NL" sz="1600" b="0" dirty="0"/>
                        <a:t>Economie</a:t>
                      </a:r>
                      <a:r>
                        <a:rPr lang="nl-NL" sz="1600" b="0" baseline="0" dirty="0"/>
                        <a:t>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l-NL" sz="1600" b="0" baseline="0" dirty="0"/>
                        <a:t>Wiskunde A/B</a:t>
                      </a:r>
                      <a:endParaRPr lang="nl-NL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l-NL" sz="1600" b="0" dirty="0"/>
                        <a:t>Geschiedenis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l-NL" sz="1600" b="0" dirty="0"/>
                        <a:t>Aardrijkskunde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l-NL" sz="1600" b="0" dirty="0"/>
                        <a:t>Wiskunde </a:t>
                      </a:r>
                      <a:r>
                        <a:rPr lang="nl-NL" sz="1600" b="0" baseline="0" dirty="0"/>
                        <a:t>A/C</a:t>
                      </a:r>
                      <a:endParaRPr lang="nl-NL" sz="16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9675">
                <a:tc>
                  <a:txBody>
                    <a:bodyPr/>
                    <a:lstStyle/>
                    <a:p>
                      <a:r>
                        <a:rPr lang="nl-NL" sz="1600" b="0" dirty="0"/>
                        <a:t>+ 1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600" b="0" dirty="0"/>
                        <a:t>+ 1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600" b="0" dirty="0"/>
                        <a:t>+ 2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600" b="0" dirty="0"/>
                        <a:t>+ 2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13662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Tm="35576"/>
    </mc:Choice>
    <mc:Fallback xmlns="">
      <p:transition spd="slow" advTm="35576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b="1" dirty="0"/>
              <a:t>Tijdpad vervolgtraject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0A4B6AEC-EDEC-497B-B9B5-80FA1395146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61973871"/>
              </p:ext>
            </p:extLst>
          </p:nvPr>
        </p:nvGraphicFramePr>
        <p:xfrm>
          <a:off x="755576" y="1268760"/>
          <a:ext cx="7632848" cy="4752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378811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Tm="123234"/>
    </mc:Choice>
    <mc:Fallback xmlns="">
      <p:transition spd="slow" advTm="123234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/>
              <a:t>Keuze wijzigen?</a:t>
            </a: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1187624" y="1844824"/>
            <a:ext cx="7283152" cy="4525963"/>
          </a:xfrm>
        </p:spPr>
        <p:txBody>
          <a:bodyPr>
            <a:normAutofit/>
          </a:bodyPr>
          <a:lstStyle/>
          <a:p>
            <a:r>
              <a:rPr lang="nl-NL" sz="2800" dirty="0"/>
              <a:t>Wisselen kan tot 1 maart in Magister</a:t>
            </a:r>
          </a:p>
          <a:p>
            <a:pPr>
              <a:buNone/>
            </a:pPr>
            <a:endParaRPr lang="nl-NL" sz="2800" b="1" dirty="0"/>
          </a:p>
          <a:p>
            <a:r>
              <a:rPr lang="nl-NL" sz="2800" dirty="0"/>
              <a:t>Wijzigingen na 17 juli niet gegarandeerd </a:t>
            </a:r>
          </a:p>
          <a:p>
            <a:pPr>
              <a:buNone/>
            </a:pPr>
            <a:endParaRPr lang="nl-NL" sz="2800" dirty="0"/>
          </a:p>
          <a:p>
            <a:r>
              <a:rPr lang="nl-NL" sz="2800" dirty="0"/>
              <a:t>Wisselen kan tot november 2024 in 4 vwo</a:t>
            </a:r>
          </a:p>
          <a:p>
            <a:pPr>
              <a:buNone/>
            </a:pPr>
            <a:r>
              <a:rPr lang="nl-NL" sz="2800" dirty="0"/>
              <a:t>Voorwaarden: </a:t>
            </a:r>
          </a:p>
          <a:p>
            <a:pPr>
              <a:buFontTx/>
              <a:buChar char="-"/>
            </a:pPr>
            <a:r>
              <a:rPr lang="nl-NL" sz="2800" dirty="0"/>
              <a:t>Toestemming coördinator, ouders, mentor, nieuwe docent, decaan en roostermaker</a:t>
            </a:r>
          </a:p>
          <a:p>
            <a:pPr>
              <a:buFontTx/>
              <a:buChar char="-"/>
            </a:pPr>
            <a:endParaRPr lang="nl-NL" sz="2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/>
              <a:t>Bevorderingsnormen</a:t>
            </a: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1194619" y="1556792"/>
            <a:ext cx="7492181" cy="504056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nl-NL" sz="2000" dirty="0"/>
              <a:t>Een leerling wordt bevorderd naar 4 vwo indien: </a:t>
            </a:r>
          </a:p>
          <a:p>
            <a:pPr>
              <a:buNone/>
            </a:pPr>
            <a:r>
              <a:rPr lang="nl-NL" sz="2000" dirty="0"/>
              <a:t>• max 1 TKP in Engels, Nederlands en wiskunde én </a:t>
            </a:r>
          </a:p>
          <a:p>
            <a:pPr>
              <a:buNone/>
            </a:pPr>
            <a:r>
              <a:rPr lang="nl-NL" sz="2000" dirty="0"/>
              <a:t>• </a:t>
            </a:r>
            <a:r>
              <a:rPr lang="nl-NL" sz="2000" b="1" dirty="0"/>
              <a:t>max 1 TKP in voor 4 vwo gekozen vakken (inclusief Frans en/of Duits) </a:t>
            </a:r>
            <a:r>
              <a:rPr lang="nl-NL" sz="2000" dirty="0"/>
              <a:t>én </a:t>
            </a:r>
          </a:p>
          <a:p>
            <a:pPr>
              <a:buNone/>
            </a:pPr>
            <a:r>
              <a:rPr lang="nl-NL" sz="2000" dirty="0"/>
              <a:t>• max 3 TKP totaal én </a:t>
            </a:r>
          </a:p>
          <a:p>
            <a:pPr>
              <a:buNone/>
            </a:pPr>
            <a:r>
              <a:rPr lang="nl-NL" sz="2000" dirty="0"/>
              <a:t>• een gemiddelde van 6,0 of hoger</a:t>
            </a:r>
          </a:p>
          <a:p>
            <a:pPr>
              <a:buNone/>
            </a:pPr>
            <a:r>
              <a:rPr lang="nl-NL" sz="2000" dirty="0"/>
              <a:t> </a:t>
            </a:r>
          </a:p>
          <a:p>
            <a:pPr>
              <a:buNone/>
            </a:pPr>
            <a:r>
              <a:rPr lang="nl-NL" sz="2000" dirty="0"/>
              <a:t>Wiskunde B: min 6,0 voor toetsen bij extra lessen </a:t>
            </a:r>
          </a:p>
          <a:p>
            <a:pPr>
              <a:buNone/>
            </a:pPr>
            <a:r>
              <a:rPr lang="nl-NL" sz="2000" dirty="0"/>
              <a:t>Extra vak: min 5,5 voor extra vak  </a:t>
            </a:r>
          </a:p>
        </p:txBody>
      </p:sp>
    </p:spTree>
    <p:extLst>
      <p:ext uri="{BB962C8B-B14F-4D97-AF65-F5344CB8AC3E}">
        <p14:creationId xmlns:p14="http://schemas.microsoft.com/office/powerpoint/2010/main" val="86660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323528" y="404664"/>
            <a:ext cx="8229600" cy="1143000"/>
          </a:xfrm>
        </p:spPr>
        <p:txBody>
          <a:bodyPr/>
          <a:lstStyle/>
          <a:p>
            <a:r>
              <a:rPr lang="nl-NL" b="1" dirty="0"/>
              <a:t>Studie en profiel</a:t>
            </a: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1264804" y="1772816"/>
            <a:ext cx="7787208" cy="4752528"/>
          </a:xfrm>
        </p:spPr>
        <p:txBody>
          <a:bodyPr>
            <a:normAutofit/>
          </a:bodyPr>
          <a:lstStyle/>
          <a:p>
            <a:pPr>
              <a:buNone/>
            </a:pPr>
            <a:endParaRPr lang="nl-NL" dirty="0"/>
          </a:p>
          <a:p>
            <a:pPr>
              <a:buFont typeface="Wingdings" pitchFamily="2" charset="2"/>
              <a:buChar char="q"/>
            </a:pPr>
            <a:endParaRPr lang="nl-NL" dirty="0"/>
          </a:p>
          <a:p>
            <a:pPr>
              <a:buFont typeface="Wingdings" pitchFamily="2" charset="2"/>
              <a:buChar char="§"/>
            </a:pPr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625FECE3-D14F-4472-868D-A73114F462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1124065"/>
            <a:ext cx="5726960" cy="5220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5687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Tm="19232"/>
    </mc:Choice>
    <mc:Fallback xmlns="">
      <p:transition spd="slow" advTm="19232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17348004-8AB2-4958-A4F4-788D655DBA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7" y="976164"/>
            <a:ext cx="6739745" cy="5383371"/>
          </a:xfrm>
          <a:prstGeom prst="rect">
            <a:avLst/>
          </a:prstGeom>
        </p:spPr>
      </p:pic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323528" y="404664"/>
            <a:ext cx="8229600" cy="1143000"/>
          </a:xfrm>
        </p:spPr>
        <p:txBody>
          <a:bodyPr>
            <a:normAutofit/>
          </a:bodyPr>
          <a:lstStyle/>
          <a:p>
            <a:r>
              <a:rPr lang="nl-NL" b="1" dirty="0"/>
              <a:t>Vakkenpakket</a:t>
            </a: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1264804" y="1772816"/>
            <a:ext cx="7787208" cy="475252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NL" dirty="0"/>
          </a:p>
          <a:p>
            <a:pPr>
              <a:buFont typeface="Wingdings" pitchFamily="2" charset="2"/>
              <a:buChar char="§"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659731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Tm="21398"/>
    </mc:Choice>
    <mc:Fallback xmlns="">
      <p:transition spd="slow" advTm="21398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323528" y="404664"/>
            <a:ext cx="8229600" cy="1143000"/>
          </a:xfrm>
        </p:spPr>
        <p:txBody>
          <a:bodyPr/>
          <a:lstStyle/>
          <a:p>
            <a:r>
              <a:rPr lang="nl-NL" b="1" dirty="0"/>
              <a:t>Samenvatting</a:t>
            </a: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1264804" y="1772816"/>
            <a:ext cx="7787208" cy="475252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NL" dirty="0"/>
          </a:p>
          <a:p>
            <a:pPr>
              <a:buFont typeface="Wingdings" pitchFamily="2" charset="2"/>
              <a:buChar char="§"/>
            </a:pPr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1685433B-0360-461B-B57F-29A7FEBF97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206" y="1267606"/>
            <a:ext cx="7448563" cy="455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1424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Tm="25692"/>
    </mc:Choice>
    <mc:Fallback xmlns="">
      <p:transition spd="slow" advTm="25692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/>
              <a:t>	Vragen</a:t>
            </a: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1187624" y="1628800"/>
            <a:ext cx="7787208" cy="4680520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nl-NL" dirty="0"/>
              <a:t>Mail de decaan: </a:t>
            </a:r>
            <a:r>
              <a:rPr lang="nl-NL" u="sng" dirty="0"/>
              <a:t>l.vanhouten</a:t>
            </a:r>
            <a:r>
              <a:rPr lang="nl-NL" u="sng" dirty="0">
                <a:hlinkClick r:id="rId3"/>
              </a:rPr>
              <a:t>@schoter.nl</a:t>
            </a:r>
            <a:r>
              <a:rPr lang="nl-NL" u="sng" dirty="0"/>
              <a:t> </a:t>
            </a:r>
          </a:p>
          <a:p>
            <a:pPr marL="457200" lvl="1" indent="0">
              <a:buNone/>
            </a:pPr>
            <a:endParaRPr lang="nl-NL" dirty="0"/>
          </a:p>
          <a:p>
            <a:pPr marL="457200" lvl="1" indent="0">
              <a:buNone/>
            </a:pPr>
            <a:r>
              <a:rPr lang="nl-NL" dirty="0"/>
              <a:t>Of kom langs in lokaal 320</a:t>
            </a:r>
          </a:p>
          <a:p>
            <a:pPr marL="457200" lvl="1" indent="0">
              <a:buNone/>
            </a:pPr>
            <a:r>
              <a:rPr lang="nl-NL" dirty="0"/>
              <a:t>Maandag, dinsdag, donderdag, vrijdag</a:t>
            </a:r>
          </a:p>
          <a:p>
            <a:pPr marL="457200" lvl="1" indent="0">
              <a:buNone/>
            </a:pPr>
            <a:endParaRPr lang="nl-NL" dirty="0"/>
          </a:p>
          <a:p>
            <a:pPr marL="457200" lvl="1" indent="0">
              <a:buNone/>
            </a:pPr>
            <a:r>
              <a:rPr lang="nl-NL" dirty="0"/>
              <a:t>Veel succes! </a:t>
            </a:r>
          </a:p>
          <a:p>
            <a:pPr>
              <a:buFont typeface="Wingdings" pitchFamily="2" charset="2"/>
              <a:buChar char="§"/>
            </a:pPr>
            <a:endParaRPr lang="nl-NL" b="1" dirty="0"/>
          </a:p>
          <a:p>
            <a:pPr>
              <a:buNone/>
            </a:pPr>
            <a:endParaRPr lang="nl-NL" dirty="0"/>
          </a:p>
          <a:p>
            <a:pPr>
              <a:buNone/>
            </a:pPr>
            <a:endParaRPr lang="nl-NL" dirty="0"/>
          </a:p>
          <a:p>
            <a:pPr>
              <a:buFont typeface="Wingdings" pitchFamily="2" charset="2"/>
              <a:buChar char="q"/>
            </a:pPr>
            <a:endParaRPr lang="nl-NL" dirty="0"/>
          </a:p>
          <a:p>
            <a:pPr>
              <a:buFont typeface="Wingdings" pitchFamily="2" charset="2"/>
              <a:buChar char="§"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671098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Tm="23151"/>
    </mc:Choice>
    <mc:Fallback xmlns="">
      <p:transition spd="slow" advTm="23151"/>
    </mc:Fallback>
  </mc:AlternateContent>
</p:sld>
</file>

<file path=ppt/theme/theme1.xml><?xml version="1.0" encoding="utf-8"?>
<a:theme xmlns:a="http://schemas.openxmlformats.org/drawingml/2006/main" name="Schoter_PPT">
  <a:themeElements>
    <a:clrScheme name="Schoter_PPT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283583"/>
      </a:accent1>
      <a:accent2>
        <a:srgbClr val="EE7F00"/>
      </a:accent2>
      <a:accent3>
        <a:srgbClr val="FEE3C8"/>
      </a:accent3>
      <a:accent4>
        <a:srgbClr val="999999"/>
      </a:accent4>
      <a:accent5>
        <a:srgbClr val="CAC7C7"/>
      </a:accent5>
      <a:accent6>
        <a:srgbClr val="666666"/>
      </a:accent6>
      <a:hlink>
        <a:srgbClr val="000000"/>
      </a:hlink>
      <a:folHlink>
        <a:srgbClr val="00000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Schoter_PPT">
    <a:dk1>
      <a:sysClr val="windowText" lastClr="000000"/>
    </a:dk1>
    <a:lt1>
      <a:sysClr val="window" lastClr="FFFFFF"/>
    </a:lt1>
    <a:dk2>
      <a:srgbClr val="000000"/>
    </a:dk2>
    <a:lt2>
      <a:srgbClr val="FFFFFF"/>
    </a:lt2>
    <a:accent1>
      <a:srgbClr val="283583"/>
    </a:accent1>
    <a:accent2>
      <a:srgbClr val="EE7F00"/>
    </a:accent2>
    <a:accent3>
      <a:srgbClr val="FEE3C8"/>
    </a:accent3>
    <a:accent4>
      <a:srgbClr val="999999"/>
    </a:accent4>
    <a:accent5>
      <a:srgbClr val="CAC7C7"/>
    </a:accent5>
    <a:accent6>
      <a:srgbClr val="666666"/>
    </a:accent6>
    <a:hlink>
      <a:srgbClr val="000000"/>
    </a:hlink>
    <a:folHlink>
      <a:srgbClr val="000000"/>
    </a:folHlink>
  </a:clrScheme>
</a:themeOverride>
</file>

<file path=ppt/theme/themeOverride2.xml><?xml version="1.0" encoding="utf-8"?>
<a:themeOverride xmlns:a="http://schemas.openxmlformats.org/drawingml/2006/main">
  <a:clrScheme name="Schoter_PPT">
    <a:dk1>
      <a:sysClr val="windowText" lastClr="000000"/>
    </a:dk1>
    <a:lt1>
      <a:sysClr val="window" lastClr="FFFFFF"/>
    </a:lt1>
    <a:dk2>
      <a:srgbClr val="000000"/>
    </a:dk2>
    <a:lt2>
      <a:srgbClr val="FFFFFF"/>
    </a:lt2>
    <a:accent1>
      <a:srgbClr val="283583"/>
    </a:accent1>
    <a:accent2>
      <a:srgbClr val="EE7F00"/>
    </a:accent2>
    <a:accent3>
      <a:srgbClr val="FEE3C8"/>
    </a:accent3>
    <a:accent4>
      <a:srgbClr val="999999"/>
    </a:accent4>
    <a:accent5>
      <a:srgbClr val="CAC7C7"/>
    </a:accent5>
    <a:accent6>
      <a:srgbClr val="666666"/>
    </a:accent6>
    <a:hlink>
      <a:srgbClr val="000000"/>
    </a:hlink>
    <a:folHlink>
      <a:srgbClr val="000000"/>
    </a:folHlink>
  </a:clrScheme>
</a:themeOverride>
</file>

<file path=ppt/theme/themeOverride3.xml><?xml version="1.0" encoding="utf-8"?>
<a:themeOverride xmlns:a="http://schemas.openxmlformats.org/drawingml/2006/main">
  <a:clrScheme name="Schoter_PPT">
    <a:dk1>
      <a:sysClr val="windowText" lastClr="000000"/>
    </a:dk1>
    <a:lt1>
      <a:sysClr val="window" lastClr="FFFFFF"/>
    </a:lt1>
    <a:dk2>
      <a:srgbClr val="000000"/>
    </a:dk2>
    <a:lt2>
      <a:srgbClr val="FFFFFF"/>
    </a:lt2>
    <a:accent1>
      <a:srgbClr val="283583"/>
    </a:accent1>
    <a:accent2>
      <a:srgbClr val="EE7F00"/>
    </a:accent2>
    <a:accent3>
      <a:srgbClr val="FEE3C8"/>
    </a:accent3>
    <a:accent4>
      <a:srgbClr val="999999"/>
    </a:accent4>
    <a:accent5>
      <a:srgbClr val="CAC7C7"/>
    </a:accent5>
    <a:accent6>
      <a:srgbClr val="666666"/>
    </a:accent6>
    <a:hlink>
      <a:srgbClr val="000000"/>
    </a:hlink>
    <a:folHlink>
      <a:srgbClr val="000000"/>
    </a:folHlink>
  </a:clrScheme>
</a:themeOverride>
</file>

<file path=ppt/theme/themeOverride4.xml><?xml version="1.0" encoding="utf-8"?>
<a:themeOverride xmlns:a="http://schemas.openxmlformats.org/drawingml/2006/main">
  <a:clrScheme name="Schoter_PPT">
    <a:dk1>
      <a:sysClr val="windowText" lastClr="000000"/>
    </a:dk1>
    <a:lt1>
      <a:sysClr val="window" lastClr="FFFFFF"/>
    </a:lt1>
    <a:dk2>
      <a:srgbClr val="000000"/>
    </a:dk2>
    <a:lt2>
      <a:srgbClr val="FFFFFF"/>
    </a:lt2>
    <a:accent1>
      <a:srgbClr val="283583"/>
    </a:accent1>
    <a:accent2>
      <a:srgbClr val="EE7F00"/>
    </a:accent2>
    <a:accent3>
      <a:srgbClr val="FEE3C8"/>
    </a:accent3>
    <a:accent4>
      <a:srgbClr val="999999"/>
    </a:accent4>
    <a:accent5>
      <a:srgbClr val="CAC7C7"/>
    </a:accent5>
    <a:accent6>
      <a:srgbClr val="666666"/>
    </a:accent6>
    <a:hlink>
      <a:srgbClr val="000000"/>
    </a:hlink>
    <a:folHlink>
      <a:srgbClr val="000000"/>
    </a:folHlink>
  </a:clrScheme>
</a:themeOverride>
</file>

<file path=ppt/theme/themeOverride5.xml><?xml version="1.0" encoding="utf-8"?>
<a:themeOverride xmlns:a="http://schemas.openxmlformats.org/drawingml/2006/main">
  <a:clrScheme name="Schoter_PPT">
    <a:dk1>
      <a:sysClr val="windowText" lastClr="000000"/>
    </a:dk1>
    <a:lt1>
      <a:sysClr val="window" lastClr="FFFFFF"/>
    </a:lt1>
    <a:dk2>
      <a:srgbClr val="000000"/>
    </a:dk2>
    <a:lt2>
      <a:srgbClr val="FFFFFF"/>
    </a:lt2>
    <a:accent1>
      <a:srgbClr val="283583"/>
    </a:accent1>
    <a:accent2>
      <a:srgbClr val="EE7F00"/>
    </a:accent2>
    <a:accent3>
      <a:srgbClr val="FEE3C8"/>
    </a:accent3>
    <a:accent4>
      <a:srgbClr val="999999"/>
    </a:accent4>
    <a:accent5>
      <a:srgbClr val="CAC7C7"/>
    </a:accent5>
    <a:accent6>
      <a:srgbClr val="666666"/>
    </a:accent6>
    <a:hlink>
      <a:srgbClr val="000000"/>
    </a:hlink>
    <a:folHlink>
      <a:srgbClr val="000000"/>
    </a:folHlink>
  </a:clrScheme>
</a:themeOverride>
</file>

<file path=ppt/theme/themeOverride6.xml><?xml version="1.0" encoding="utf-8"?>
<a:themeOverride xmlns:a="http://schemas.openxmlformats.org/drawingml/2006/main">
  <a:clrScheme name="Schoter_PPT">
    <a:dk1>
      <a:sysClr val="windowText" lastClr="000000"/>
    </a:dk1>
    <a:lt1>
      <a:sysClr val="window" lastClr="FFFFFF"/>
    </a:lt1>
    <a:dk2>
      <a:srgbClr val="000000"/>
    </a:dk2>
    <a:lt2>
      <a:srgbClr val="FFFFFF"/>
    </a:lt2>
    <a:accent1>
      <a:srgbClr val="283583"/>
    </a:accent1>
    <a:accent2>
      <a:srgbClr val="EE7F00"/>
    </a:accent2>
    <a:accent3>
      <a:srgbClr val="FEE3C8"/>
    </a:accent3>
    <a:accent4>
      <a:srgbClr val="999999"/>
    </a:accent4>
    <a:accent5>
      <a:srgbClr val="CAC7C7"/>
    </a:accent5>
    <a:accent6>
      <a:srgbClr val="666666"/>
    </a:accent6>
    <a:hlink>
      <a:srgbClr val="000000"/>
    </a:hlink>
    <a:folHlink>
      <a:srgbClr val="000000"/>
    </a:folHlink>
  </a:clrScheme>
</a:themeOverride>
</file>

<file path=ppt/theme/themeOverride7.xml><?xml version="1.0" encoding="utf-8"?>
<a:themeOverride xmlns:a="http://schemas.openxmlformats.org/drawingml/2006/main">
  <a:clrScheme name="Schoter_PPT">
    <a:dk1>
      <a:sysClr val="windowText" lastClr="000000"/>
    </a:dk1>
    <a:lt1>
      <a:sysClr val="window" lastClr="FFFFFF"/>
    </a:lt1>
    <a:dk2>
      <a:srgbClr val="000000"/>
    </a:dk2>
    <a:lt2>
      <a:srgbClr val="FFFFFF"/>
    </a:lt2>
    <a:accent1>
      <a:srgbClr val="283583"/>
    </a:accent1>
    <a:accent2>
      <a:srgbClr val="EE7F00"/>
    </a:accent2>
    <a:accent3>
      <a:srgbClr val="FEE3C8"/>
    </a:accent3>
    <a:accent4>
      <a:srgbClr val="999999"/>
    </a:accent4>
    <a:accent5>
      <a:srgbClr val="CAC7C7"/>
    </a:accent5>
    <a:accent6>
      <a:srgbClr val="666666"/>
    </a:accent6>
    <a:hlink>
      <a:srgbClr val="000000"/>
    </a:hlink>
    <a:folHlink>
      <a:srgbClr val="000000"/>
    </a:folHlink>
  </a:clrScheme>
</a:themeOverride>
</file>

<file path=ppt/theme/themeOverride8.xml><?xml version="1.0" encoding="utf-8"?>
<a:themeOverride xmlns:a="http://schemas.openxmlformats.org/drawingml/2006/main">
  <a:clrScheme name="Schoter_PPT">
    <a:dk1>
      <a:sysClr val="windowText" lastClr="000000"/>
    </a:dk1>
    <a:lt1>
      <a:sysClr val="window" lastClr="FFFFFF"/>
    </a:lt1>
    <a:dk2>
      <a:srgbClr val="000000"/>
    </a:dk2>
    <a:lt2>
      <a:srgbClr val="FFFFFF"/>
    </a:lt2>
    <a:accent1>
      <a:srgbClr val="283583"/>
    </a:accent1>
    <a:accent2>
      <a:srgbClr val="EE7F00"/>
    </a:accent2>
    <a:accent3>
      <a:srgbClr val="FEE3C8"/>
    </a:accent3>
    <a:accent4>
      <a:srgbClr val="999999"/>
    </a:accent4>
    <a:accent5>
      <a:srgbClr val="CAC7C7"/>
    </a:accent5>
    <a:accent6>
      <a:srgbClr val="666666"/>
    </a:accent6>
    <a:hlink>
      <a:srgbClr val="000000"/>
    </a:hlink>
    <a:folHlink>
      <a:srgbClr val="000000"/>
    </a:folHlink>
  </a:clrScheme>
</a:themeOverride>
</file>

<file path=ppt/theme/themeOverride9.xml><?xml version="1.0" encoding="utf-8"?>
<a:themeOverride xmlns:a="http://schemas.openxmlformats.org/drawingml/2006/main">
  <a:clrScheme name="Schoter_PPT">
    <a:dk1>
      <a:sysClr val="windowText" lastClr="000000"/>
    </a:dk1>
    <a:lt1>
      <a:sysClr val="window" lastClr="FFFFFF"/>
    </a:lt1>
    <a:dk2>
      <a:srgbClr val="000000"/>
    </a:dk2>
    <a:lt2>
      <a:srgbClr val="FFFFFF"/>
    </a:lt2>
    <a:accent1>
      <a:srgbClr val="283583"/>
    </a:accent1>
    <a:accent2>
      <a:srgbClr val="EE7F00"/>
    </a:accent2>
    <a:accent3>
      <a:srgbClr val="FEE3C8"/>
    </a:accent3>
    <a:accent4>
      <a:srgbClr val="999999"/>
    </a:accent4>
    <a:accent5>
      <a:srgbClr val="CAC7C7"/>
    </a:accent5>
    <a:accent6>
      <a:srgbClr val="666666"/>
    </a:accent6>
    <a:hlink>
      <a:srgbClr val="000000"/>
    </a:hlink>
    <a:folHlink>
      <a:srgbClr val="000000"/>
    </a:folHlink>
  </a:clrScheme>
</a:themeOverride>
</file>

<file path=ppt/theme/themeOverride10.xml><?xml version="1.0" encoding="utf-8"?>
<a:themeOverride xmlns:a="http://schemas.openxmlformats.org/drawingml/2006/main">
  <a:clrScheme name="Schoter_PPT">
    <a:dk1>
      <a:sysClr val="windowText" lastClr="000000"/>
    </a:dk1>
    <a:lt1>
      <a:sysClr val="window" lastClr="FFFFFF"/>
    </a:lt1>
    <a:dk2>
      <a:srgbClr val="000000"/>
    </a:dk2>
    <a:lt2>
      <a:srgbClr val="FFFFFF"/>
    </a:lt2>
    <a:accent1>
      <a:srgbClr val="283583"/>
    </a:accent1>
    <a:accent2>
      <a:srgbClr val="EE7F00"/>
    </a:accent2>
    <a:accent3>
      <a:srgbClr val="FEE3C8"/>
    </a:accent3>
    <a:accent4>
      <a:srgbClr val="999999"/>
    </a:accent4>
    <a:accent5>
      <a:srgbClr val="CAC7C7"/>
    </a:accent5>
    <a:accent6>
      <a:srgbClr val="666666"/>
    </a:accent6>
    <a:hlink>
      <a:srgbClr val="000000"/>
    </a:hlink>
    <a:folHlink>
      <a:srgbClr val="000000"/>
    </a:folHlink>
  </a:clrScheme>
</a:themeOverride>
</file>

<file path=ppt/theme/themeOverride11.xml><?xml version="1.0" encoding="utf-8"?>
<a:themeOverride xmlns:a="http://schemas.openxmlformats.org/drawingml/2006/main">
  <a:clrScheme name="Schoter_PPT">
    <a:dk1>
      <a:sysClr val="windowText" lastClr="000000"/>
    </a:dk1>
    <a:lt1>
      <a:sysClr val="window" lastClr="FFFFFF"/>
    </a:lt1>
    <a:dk2>
      <a:srgbClr val="000000"/>
    </a:dk2>
    <a:lt2>
      <a:srgbClr val="FFFFFF"/>
    </a:lt2>
    <a:accent1>
      <a:srgbClr val="283583"/>
    </a:accent1>
    <a:accent2>
      <a:srgbClr val="EE7F00"/>
    </a:accent2>
    <a:accent3>
      <a:srgbClr val="FEE3C8"/>
    </a:accent3>
    <a:accent4>
      <a:srgbClr val="999999"/>
    </a:accent4>
    <a:accent5>
      <a:srgbClr val="CAC7C7"/>
    </a:accent5>
    <a:accent6>
      <a:srgbClr val="666666"/>
    </a:accent6>
    <a:hlink>
      <a:srgbClr val="000000"/>
    </a:hlink>
    <a:folHlink>
      <a:srgbClr val="000000"/>
    </a:folHlink>
  </a:clrScheme>
</a:themeOverride>
</file>

<file path=ppt/theme/themeOverride12.xml><?xml version="1.0" encoding="utf-8"?>
<a:themeOverride xmlns:a="http://schemas.openxmlformats.org/drawingml/2006/main">
  <a:clrScheme name="Schoter_PPT">
    <a:dk1>
      <a:sysClr val="windowText" lastClr="000000"/>
    </a:dk1>
    <a:lt1>
      <a:sysClr val="window" lastClr="FFFFFF"/>
    </a:lt1>
    <a:dk2>
      <a:srgbClr val="000000"/>
    </a:dk2>
    <a:lt2>
      <a:srgbClr val="FFFFFF"/>
    </a:lt2>
    <a:accent1>
      <a:srgbClr val="283583"/>
    </a:accent1>
    <a:accent2>
      <a:srgbClr val="EE7F00"/>
    </a:accent2>
    <a:accent3>
      <a:srgbClr val="FEE3C8"/>
    </a:accent3>
    <a:accent4>
      <a:srgbClr val="999999"/>
    </a:accent4>
    <a:accent5>
      <a:srgbClr val="CAC7C7"/>
    </a:accent5>
    <a:accent6>
      <a:srgbClr val="666666"/>
    </a:accent6>
    <a:hlink>
      <a:srgbClr val="000000"/>
    </a:hlink>
    <a:folHlink>
      <a:srgbClr val="000000"/>
    </a:folHlink>
  </a:clrScheme>
</a:themeOverride>
</file>

<file path=ppt/theme/themeOverride13.xml><?xml version="1.0" encoding="utf-8"?>
<a:themeOverride xmlns:a="http://schemas.openxmlformats.org/drawingml/2006/main">
  <a:clrScheme name="Schoter_PPT">
    <a:dk1>
      <a:sysClr val="windowText" lastClr="000000"/>
    </a:dk1>
    <a:lt1>
      <a:sysClr val="window" lastClr="FFFFFF"/>
    </a:lt1>
    <a:dk2>
      <a:srgbClr val="000000"/>
    </a:dk2>
    <a:lt2>
      <a:srgbClr val="FFFFFF"/>
    </a:lt2>
    <a:accent1>
      <a:srgbClr val="283583"/>
    </a:accent1>
    <a:accent2>
      <a:srgbClr val="EE7F00"/>
    </a:accent2>
    <a:accent3>
      <a:srgbClr val="FEE3C8"/>
    </a:accent3>
    <a:accent4>
      <a:srgbClr val="999999"/>
    </a:accent4>
    <a:accent5>
      <a:srgbClr val="CAC7C7"/>
    </a:accent5>
    <a:accent6>
      <a:srgbClr val="666666"/>
    </a:accent6>
    <a:hlink>
      <a:srgbClr val="000000"/>
    </a:hlink>
    <a:folHlink>
      <a:srgbClr val="000000"/>
    </a:folHlink>
  </a:clrScheme>
</a:themeOverride>
</file>

<file path=ppt/theme/themeOverride14.xml><?xml version="1.0" encoding="utf-8"?>
<a:themeOverride xmlns:a="http://schemas.openxmlformats.org/drawingml/2006/main">
  <a:clrScheme name="Schoter_PPT">
    <a:dk1>
      <a:sysClr val="windowText" lastClr="000000"/>
    </a:dk1>
    <a:lt1>
      <a:sysClr val="window" lastClr="FFFFFF"/>
    </a:lt1>
    <a:dk2>
      <a:srgbClr val="000000"/>
    </a:dk2>
    <a:lt2>
      <a:srgbClr val="FFFFFF"/>
    </a:lt2>
    <a:accent1>
      <a:srgbClr val="283583"/>
    </a:accent1>
    <a:accent2>
      <a:srgbClr val="EE7F00"/>
    </a:accent2>
    <a:accent3>
      <a:srgbClr val="FEE3C8"/>
    </a:accent3>
    <a:accent4>
      <a:srgbClr val="999999"/>
    </a:accent4>
    <a:accent5>
      <a:srgbClr val="CAC7C7"/>
    </a:accent5>
    <a:accent6>
      <a:srgbClr val="666666"/>
    </a:accent6>
    <a:hlink>
      <a:srgbClr val="000000"/>
    </a:hlink>
    <a:folHlink>
      <a:srgbClr val="000000"/>
    </a:folHlink>
  </a:clrScheme>
</a:themeOverride>
</file>

<file path=ppt/theme/themeOverride15.xml><?xml version="1.0" encoding="utf-8"?>
<a:themeOverride xmlns:a="http://schemas.openxmlformats.org/drawingml/2006/main">
  <a:clrScheme name="Schoter_PPT">
    <a:dk1>
      <a:sysClr val="windowText" lastClr="000000"/>
    </a:dk1>
    <a:lt1>
      <a:sysClr val="window" lastClr="FFFFFF"/>
    </a:lt1>
    <a:dk2>
      <a:srgbClr val="000000"/>
    </a:dk2>
    <a:lt2>
      <a:srgbClr val="FFFFFF"/>
    </a:lt2>
    <a:accent1>
      <a:srgbClr val="283583"/>
    </a:accent1>
    <a:accent2>
      <a:srgbClr val="EE7F00"/>
    </a:accent2>
    <a:accent3>
      <a:srgbClr val="FEE3C8"/>
    </a:accent3>
    <a:accent4>
      <a:srgbClr val="999999"/>
    </a:accent4>
    <a:accent5>
      <a:srgbClr val="CAC7C7"/>
    </a:accent5>
    <a:accent6>
      <a:srgbClr val="666666"/>
    </a:accent6>
    <a:hlink>
      <a:srgbClr val="000000"/>
    </a:hlink>
    <a:folHlink>
      <a:srgbClr val="000000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BCE819D1BA0343AF33E2FEE5272108" ma:contentTypeVersion="8" ma:contentTypeDescription="Een nieuw document maken." ma:contentTypeScope="" ma:versionID="bd711eba710494f56857b272da40406f">
  <xsd:schema xmlns:xsd="http://www.w3.org/2001/XMLSchema" xmlns:xs="http://www.w3.org/2001/XMLSchema" xmlns:p="http://schemas.microsoft.com/office/2006/metadata/properties" xmlns:ns2="9e0501ff-efe5-416f-918d-41f28ab63c26" xmlns:ns3="b1c06286-7f07-443b-bf7a-1fe4c656d262" targetNamespace="http://schemas.microsoft.com/office/2006/metadata/properties" ma:root="true" ma:fieldsID="05f6bb44450826f512b8fa72c262408c" ns2:_="" ns3:_="">
    <xsd:import namespace="9e0501ff-efe5-416f-918d-41f28ab63c26"/>
    <xsd:import namespace="b1c06286-7f07-443b-bf7a-1fe4c656d26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0501ff-efe5-416f-918d-41f28ab63c2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c06286-7f07-443b-bf7a-1fe4c656d262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91A20373-EF36-4BFD-8487-29BB68CA57D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8B28114-0A46-4D20-9837-5AE5535F2A8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0501ff-efe5-416f-918d-41f28ab63c26"/>
    <ds:schemaRef ds:uri="b1c06286-7f07-443b-bf7a-1fe4c656d26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BA972E8-39FF-4E90-BC68-6D08E7844B2B}">
  <ds:schemaRefs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purl.org/dc/dcmitype/"/>
    <ds:schemaRef ds:uri="9e0501ff-efe5-416f-918d-41f28ab63c26"/>
    <ds:schemaRef ds:uri="http://purl.org/dc/terms/"/>
    <ds:schemaRef ds:uri="http://schemas.microsoft.com/office/infopath/2007/PartnerControls"/>
    <ds:schemaRef ds:uri="http://schemas.microsoft.com/office/2006/documentManagement/types"/>
    <ds:schemaRef ds:uri="b1c06286-7f07-443b-bf7a-1fe4c656d262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246</TotalTime>
  <Words>611</Words>
  <Application>Microsoft Office PowerPoint</Application>
  <PresentationFormat>Diavoorstelling (4:3)</PresentationFormat>
  <Paragraphs>161</Paragraphs>
  <Slides>18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18</vt:i4>
      </vt:variant>
    </vt:vector>
  </HeadingPairs>
  <TitlesOfParts>
    <vt:vector size="22" baseType="lpstr">
      <vt:lpstr>Arial</vt:lpstr>
      <vt:lpstr>Calibri</vt:lpstr>
      <vt:lpstr>Wingdings</vt:lpstr>
      <vt:lpstr>Schoter_PPT</vt:lpstr>
      <vt:lpstr>Welkom bij de profielkeuze  Wij starten om 19.00 uur </vt:lpstr>
      <vt:lpstr>Lotte van Houten Decaan mavo, havo, vwo</vt:lpstr>
      <vt:lpstr>Belangrijk vooraf  </vt:lpstr>
      <vt:lpstr>PowerPoint-presentatie</vt:lpstr>
      <vt:lpstr>Opbouw van de profielen</vt:lpstr>
      <vt:lpstr>Natuur &amp; Techniek</vt:lpstr>
      <vt:lpstr>Natuur &amp; Gezondheid</vt:lpstr>
      <vt:lpstr>Economie &amp; Maatschappij</vt:lpstr>
      <vt:lpstr>Cultuur &amp; Maatschappij</vt:lpstr>
      <vt:lpstr>Extra examenvak</vt:lpstr>
      <vt:lpstr>PowerPoint-presentatie</vt:lpstr>
      <vt:lpstr>Tijdpad vervolgtraject</vt:lpstr>
      <vt:lpstr>Keuze wijzigen?</vt:lpstr>
      <vt:lpstr>Bevorderingsnormen</vt:lpstr>
      <vt:lpstr>Studie en profiel</vt:lpstr>
      <vt:lpstr>Vakkenpakket</vt:lpstr>
      <vt:lpstr>Samenvatting</vt:lpstr>
      <vt:lpstr> Vragen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Anouk Filius Decaan tto, atheneum, havo, mavo</dc:title>
  <dc:creator>Anouk Filius</dc:creator>
  <cp:lastModifiedBy>Houten, L. van</cp:lastModifiedBy>
  <cp:revision>99</cp:revision>
  <dcterms:modified xsi:type="dcterms:W3CDTF">2024-01-15T10:13:45Z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0x010100B7BCE819D1BA0343AF33E2FEE5272108</vt:lpwstr>
  </property>
  <property fmtid="{D5CDD505-2E9C-101B-9397-08002B2CF9AE}" pid="3" name="Author">
    <vt:lpwstr>3;#;UserInfo</vt:lpwstr>
  </property>
  <property fmtid="{D5CDD505-2E9C-101B-9397-08002B2CF9AE}" pid="4" name="Order">
    <vt:r8>7426700</vt:r8>
  </property>
  <property fmtid="{D5CDD505-2E9C-101B-9397-08002B2CF9AE}" pid="5" name="_ShortcutWebId">
    <vt:lpwstr/>
  </property>
  <property fmtid="{D5CDD505-2E9C-101B-9397-08002B2CF9AE}" pid="6" name="_ShortcutUniqueId">
    <vt:lpwstr/>
  </property>
  <property fmtid="{D5CDD505-2E9C-101B-9397-08002B2CF9AE}" pid="7" name="Modified">
    <vt:filetime>2016-01-28T07:33:23Z</vt:filetime>
  </property>
  <property fmtid="{D5CDD505-2E9C-101B-9397-08002B2CF9AE}" pid="8" name="Editor">
    <vt:lpwstr>3;#;UserInfo</vt:lpwstr>
  </property>
  <property fmtid="{D5CDD505-2E9C-101B-9397-08002B2CF9AE}" pid="9" name="_ShortcutSiteId">
    <vt:lpwstr/>
  </property>
  <property fmtid="{D5CDD505-2E9C-101B-9397-08002B2CF9AE}" pid="10" name="_ShortcutUrl">
    <vt:lpwstr/>
  </property>
  <property fmtid="{D5CDD505-2E9C-101B-9397-08002B2CF9AE}" pid="11" name="Created">
    <vt:filetime>2015-11-23T08:01:35Z</vt:filetime>
  </property>
</Properties>
</file>